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rels" ContentType="application/vnd.openxmlformats-package.relationships+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210" d="100"/>
          <a:sy n="210" d="100"/>
        </p:scale>
        <p:origin x="-920" y="-10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presProps" Target="presProps.xml"/><Relationship Id="rId12" Type="http://schemas.openxmlformats.org/officeDocument/2006/relationships/viewProps" Target="viewProps.xml"/><Relationship Id="rId13" Type="http://schemas.openxmlformats.org/officeDocument/2006/relationships/theme" Target="theme/theme1.xml"/><Relationship Id="rId1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printerSettings" Target="printerSettings/printerSettings1.bin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ounded Rectangle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5" name="Title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0" name="Subtitle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30A6-C84C-4F43-8B22-ECE12618EB03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8815-9355-D04B-AB8F-7BD5C81E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30A6-C84C-4F43-8B22-ECE12618EB03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8815-9355-D04B-AB8F-7BD5C81E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30A6-C84C-4F43-8B22-ECE12618EB03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8815-9355-D04B-AB8F-7BD5C81E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30A6-C84C-4F43-8B22-ECE12618EB03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8815-9355-D04B-AB8F-7BD5C81E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ed Rectangle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30A6-C84C-4F43-8B22-ECE12618EB03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8815-9355-D04B-AB8F-7BD5C81E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30A6-C84C-4F43-8B22-ECE12618EB03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8815-9355-D04B-AB8F-7BD5C81E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30A6-C84C-4F43-8B22-ECE12618EB03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8815-9355-D04B-AB8F-7BD5C81E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30A6-C84C-4F43-8B22-ECE12618EB03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8815-9355-D04B-AB8F-7BD5C81E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30A6-C84C-4F43-8B22-ECE12618EB03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8815-9355-D04B-AB8F-7BD5C81E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30A6-C84C-4F43-8B22-ECE12618EB03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8815-9355-D04B-AB8F-7BD5C81E60D5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ound Single Corner Rectangle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48E30A6-C84C-4F43-8B22-ECE12618EB03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4A98815-9355-D04B-AB8F-7BD5C81E60D5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ed Rectangle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ounded Rectangle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Title Placeholder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E48E30A6-C84C-4F43-8B22-ECE12618EB03}" type="datetimeFigureOut">
              <a:rPr lang="en-US" smtClean="0"/>
              <a:t>10/21/15</a:t>
            </a:fld>
            <a:endParaRPr lang="en-US"/>
          </a:p>
        </p:txBody>
      </p:sp>
      <p:sp>
        <p:nvSpPr>
          <p:cNvPr id="18" name="Footer Placeholder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</a:lstStyle>
          <a:p>
            <a:fld id="{A4A98815-9355-D04B-AB8F-7BD5C81E60D5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0978" y="1168108"/>
            <a:ext cx="6989812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Aft>
                <a:spcPts val="1800"/>
              </a:spcAft>
            </a:pPr>
            <a:r>
              <a:rPr lang="en-US" dirty="0" smtClean="0"/>
              <a:t>WORDINESS</a:t>
            </a:r>
          </a:p>
          <a:p>
            <a:pPr algn="ctr">
              <a:spcAft>
                <a:spcPts val="1800"/>
              </a:spcAft>
            </a:pPr>
            <a:r>
              <a:rPr lang="en-US" dirty="0" smtClean="0"/>
              <a:t>Every single writer – all of them really -- all </a:t>
            </a:r>
            <a:r>
              <a:rPr lang="en-US" dirty="0" smtClean="0"/>
              <a:t>writers of all stripes and all sorts of writing should </a:t>
            </a:r>
            <a:r>
              <a:rPr lang="en-US" dirty="0" smtClean="0"/>
              <a:t>be exquisitely and acutely </a:t>
            </a:r>
            <a:r>
              <a:rPr lang="en-US" dirty="0" smtClean="0"/>
              <a:t>aware of the very real and </a:t>
            </a:r>
            <a:r>
              <a:rPr lang="en-US" dirty="0" smtClean="0"/>
              <a:t>very dangerous </a:t>
            </a:r>
            <a:r>
              <a:rPr lang="en-US" dirty="0" smtClean="0"/>
              <a:t>pitfalls of using too many words when presenting their </a:t>
            </a:r>
            <a:r>
              <a:rPr lang="en-US" dirty="0" smtClean="0"/>
              <a:t>calculated and </a:t>
            </a:r>
            <a:r>
              <a:rPr lang="en-US" smtClean="0"/>
              <a:t>intelligently compounded </a:t>
            </a:r>
            <a:r>
              <a:rPr lang="en-US" dirty="0" smtClean="0"/>
              <a:t>thoughts</a:t>
            </a:r>
          </a:p>
          <a:p>
            <a:pPr algn="ctr">
              <a:spcAft>
                <a:spcPts val="1800"/>
              </a:spcAft>
            </a:pPr>
            <a:r>
              <a:rPr lang="en-US" dirty="0" smtClean="0"/>
              <a:t>(avoid it)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30978" y="667490"/>
            <a:ext cx="698981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 smtClean="0"/>
              <a:t>The Spectrum</a:t>
            </a:r>
            <a:endParaRPr lang="en-US" i="1" dirty="0"/>
          </a:p>
        </p:txBody>
      </p:sp>
      <p:sp>
        <p:nvSpPr>
          <p:cNvPr id="3" name="TextBox 2"/>
          <p:cNvSpPr txBox="1"/>
          <p:nvPr/>
        </p:nvSpPr>
        <p:spPr>
          <a:xfrm>
            <a:off x="787977" y="1131746"/>
            <a:ext cx="2172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 smtClean="0"/>
              <a:t>Just Plain Wordy</a:t>
            </a:r>
            <a:endParaRPr lang="en-US" cap="small" dirty="0"/>
          </a:p>
        </p:txBody>
      </p:sp>
      <p:sp>
        <p:nvSpPr>
          <p:cNvPr id="5" name="TextBox 4"/>
          <p:cNvSpPr txBox="1"/>
          <p:nvPr/>
        </p:nvSpPr>
        <p:spPr>
          <a:xfrm>
            <a:off x="787977" y="2726309"/>
            <a:ext cx="314508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 smtClean="0"/>
              <a:t>Convoluted Construction</a:t>
            </a:r>
            <a:endParaRPr lang="en-US" cap="small" dirty="0"/>
          </a:p>
        </p:txBody>
      </p:sp>
      <p:sp>
        <p:nvSpPr>
          <p:cNvPr id="6" name="TextBox 5"/>
          <p:cNvSpPr txBox="1"/>
          <p:nvPr/>
        </p:nvSpPr>
        <p:spPr>
          <a:xfrm>
            <a:off x="787977" y="4375758"/>
            <a:ext cx="189740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cap="small" dirty="0" smtClean="0"/>
              <a:t>Over Precision</a:t>
            </a:r>
            <a:endParaRPr lang="en-US" cap="small" dirty="0"/>
          </a:p>
        </p:txBody>
      </p:sp>
      <p:sp>
        <p:nvSpPr>
          <p:cNvPr id="7" name="TextBox 6"/>
          <p:cNvSpPr txBox="1"/>
          <p:nvPr/>
        </p:nvSpPr>
        <p:spPr>
          <a:xfrm>
            <a:off x="1585223" y="6546626"/>
            <a:ext cx="717521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600" dirty="0" smtClean="0"/>
              <a:t>Quietly, Gertrude steals the scene throughout most of Act 4.</a:t>
            </a:r>
            <a:endParaRPr 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1097971" y="1511480"/>
            <a:ext cx="7175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Focusing on the major roles of importance, it can be truly hypothesized that Queen Gertrude is unquestionably the quiet scene stealer within Act 4 of the play entitled </a:t>
            </a:r>
            <a:r>
              <a:rPr lang="en-US" i="1" dirty="0" smtClean="0"/>
              <a:t>Hamlet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250371" y="4809987"/>
            <a:ext cx="7175219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Focusing with great care upon the roles of major importance, it can be hypothesized, or at least suggested, that Gertrude, Queen of Denmark, is the quiet scene stealer of Act 4 in William Shakespeare’s tragedy </a:t>
            </a:r>
            <a:r>
              <a:rPr lang="en-US" i="1" dirty="0" smtClean="0"/>
              <a:t>Hamlet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130978" y="3183573"/>
            <a:ext cx="7175219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The hypothesis, which by focusing on the important roles has been arrived at, is that Gertrude the Queen is the silent scene stealer without question in Act 4 of </a:t>
            </a:r>
            <a:r>
              <a:rPr lang="en-US" i="1" dirty="0" smtClean="0"/>
              <a:t>Hamlet</a:t>
            </a:r>
            <a:r>
              <a:rPr lang="en-US" dirty="0" smtClean="0"/>
              <a:t>.</a:t>
            </a:r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10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7258" y="750913"/>
            <a:ext cx="751820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it was first written, around 1596, Shakespeare’s </a:t>
            </a:r>
            <a:r>
              <a:rPr lang="en-US" i="1" dirty="0"/>
              <a:t>Henry IV, Part 1</a:t>
            </a:r>
            <a:r>
              <a:rPr lang="en-US" dirty="0"/>
              <a:t> has gone through many changes. One of these changes is that of punctuation and although it may seem subtle at first, a closer inspection might allow us to see how it might be more significant than we realize</a:t>
            </a:r>
            <a:r>
              <a:rPr lang="en-US" dirty="0" smtClean="0"/>
              <a:t>.</a:t>
            </a:r>
            <a:endParaRPr lang="en-US" dirty="0"/>
          </a:p>
        </p:txBody>
      </p:sp>
      <p:sp>
        <p:nvSpPr>
          <p:cNvPr id="3" name="TextBox 2"/>
          <p:cNvSpPr txBox="1"/>
          <p:nvPr/>
        </p:nvSpPr>
        <p:spPr>
          <a:xfrm>
            <a:off x="1390558" y="2586525"/>
            <a:ext cx="692490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it was first written around 1596, Shakespeare’s </a:t>
            </a:r>
            <a:r>
              <a:rPr lang="en-US" i="1" dirty="0"/>
              <a:t>Henry IV, Part 1</a:t>
            </a:r>
            <a:r>
              <a:rPr lang="en-US" dirty="0"/>
              <a:t> has undergone many changes. Punctuation is one of these changes, and although it may seem subtle at first, a closer inspection allows us to see that it is more significant than we realize.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0558" y="4340852"/>
            <a:ext cx="692490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Since its first printing in 1598, Shakespeare’s </a:t>
            </a:r>
            <a:r>
              <a:rPr lang="en-US" i="1" dirty="0"/>
              <a:t>Henry IV, Part 1</a:t>
            </a:r>
            <a:r>
              <a:rPr lang="en-US" dirty="0"/>
              <a:t> has undergone many changes in punctuation. Although these </a:t>
            </a:r>
            <a:r>
              <a:rPr lang="en-US" i="1" dirty="0"/>
              <a:t>changes </a:t>
            </a:r>
            <a:r>
              <a:rPr lang="en-US" dirty="0"/>
              <a:t>may seem subtle at first, a closer inspection reveals that they are more significant than generally understood.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7258" y="750913"/>
            <a:ext cx="751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In the quartos of </a:t>
            </a:r>
            <a:r>
              <a:rPr lang="en-US" i="1" dirty="0"/>
              <a:t>Henry IV, Part 1</a:t>
            </a:r>
            <a:r>
              <a:rPr lang="en-US" dirty="0"/>
              <a:t>, there are many subtle differences between each of the texts.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390558" y="1752135"/>
            <a:ext cx="692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There are many subtle differences between the quartos of </a:t>
            </a:r>
            <a:r>
              <a:rPr lang="en-US" i="1" dirty="0"/>
              <a:t>Henry IV, Part 1</a:t>
            </a:r>
            <a:r>
              <a:rPr lang="en-US" dirty="0"/>
              <a:t>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0558" y="2646144"/>
            <a:ext cx="692490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The quartos of </a:t>
            </a:r>
            <a:r>
              <a:rPr lang="en-US" i="1" dirty="0"/>
              <a:t>Henry IV, Part 1</a:t>
            </a:r>
            <a:r>
              <a:rPr lang="en-US" dirty="0"/>
              <a:t> reveal many subtle differences.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390558" y="3727081"/>
            <a:ext cx="692490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Careful examination of the quartos of </a:t>
            </a:r>
            <a:r>
              <a:rPr lang="en-US" i="1" dirty="0"/>
              <a:t>Henry IV, Part 1</a:t>
            </a:r>
            <a:r>
              <a:rPr lang="en-US" dirty="0"/>
              <a:t> reveals many subtle differences.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36301" y="630408"/>
            <a:ext cx="7305003" cy="5016759"/>
          </a:xfrm>
          <a:prstGeom prst="rect">
            <a:avLst/>
          </a:prstGeom>
          <a:noFill/>
        </p:spPr>
        <p:txBody>
          <a:bodyPr vert="horz" wrap="square" rtlCol="0">
            <a:spAutoFit/>
          </a:bodyPr>
          <a:lstStyle/>
          <a:p>
            <a:pPr>
              <a:spcAft>
                <a:spcPts val="600"/>
              </a:spcAft>
            </a:pPr>
            <a:r>
              <a:rPr lang="en-US" b="1" i="1" dirty="0"/>
              <a:t>An Exercise</a:t>
            </a:r>
            <a:endParaRPr lang="en-US" dirty="0"/>
          </a:p>
          <a:p>
            <a:r>
              <a:rPr lang="en-US" dirty="0"/>
              <a:t>Consider the following three sentences. Rearrange their order as you see fit; add</a:t>
            </a:r>
            <a:r>
              <a:rPr lang="en-US" dirty="0" smtClean="0"/>
              <a:t> one additional sentence </a:t>
            </a:r>
            <a:r>
              <a:rPr lang="en-US" dirty="0"/>
              <a:t>of your own devising (if necessary); and add conjunctive adverbs from the following list) in order to create a (relatively) cohesive paragraph.</a:t>
            </a:r>
          </a:p>
          <a:p>
            <a:r>
              <a:rPr lang="en-US" dirty="0"/>
              <a:t> </a:t>
            </a:r>
          </a:p>
          <a:p>
            <a:r>
              <a:rPr lang="en-US" cap="small" dirty="0"/>
              <a:t>conjunctive adverbs</a:t>
            </a:r>
            <a:r>
              <a:rPr lang="en-US" dirty="0"/>
              <a:t>: </a:t>
            </a:r>
            <a:r>
              <a:rPr lang="en-US" i="1" dirty="0"/>
              <a:t>however</a:t>
            </a:r>
            <a:r>
              <a:rPr lang="en-US" dirty="0"/>
              <a:t>, </a:t>
            </a:r>
            <a:r>
              <a:rPr lang="en-US" i="1" dirty="0"/>
              <a:t>therefore</a:t>
            </a:r>
            <a:r>
              <a:rPr lang="en-US" dirty="0"/>
              <a:t>, </a:t>
            </a:r>
            <a:r>
              <a:rPr lang="en-US" i="1" dirty="0"/>
              <a:t>moreover</a:t>
            </a:r>
            <a:r>
              <a:rPr lang="en-US" dirty="0"/>
              <a:t>, </a:t>
            </a:r>
            <a:r>
              <a:rPr lang="en-US" i="1" dirty="0"/>
              <a:t>still</a:t>
            </a:r>
            <a:r>
              <a:rPr lang="en-US" dirty="0"/>
              <a:t>, </a:t>
            </a:r>
            <a:r>
              <a:rPr lang="en-US" i="1" dirty="0"/>
              <a:t>nonetheless, nevertheless, apparently</a:t>
            </a:r>
            <a:r>
              <a:rPr lang="en-US" dirty="0"/>
              <a:t>, etc.</a:t>
            </a:r>
          </a:p>
          <a:p>
            <a:r>
              <a:rPr lang="en-US" dirty="0"/>
              <a:t> </a:t>
            </a:r>
            <a:endParaRPr lang="en-US" dirty="0" smtClean="0"/>
          </a:p>
          <a:p>
            <a:pPr lvl="0">
              <a:spcAft>
                <a:spcPts val="1800"/>
              </a:spcAft>
              <a:buFont typeface="Courier New"/>
              <a:buChar char="o"/>
            </a:pPr>
            <a:r>
              <a:rPr lang="en-US" dirty="0" smtClean="0"/>
              <a:t> </a:t>
            </a:r>
            <a:r>
              <a:rPr lang="en-US" dirty="0" err="1" smtClean="0"/>
              <a:t>Petruchio</a:t>
            </a:r>
            <a:r>
              <a:rPr lang="en-US" dirty="0" smtClean="0"/>
              <a:t> </a:t>
            </a:r>
            <a:r>
              <a:rPr lang="en-US" dirty="0"/>
              <a:t>presents an outrageous front to the world.</a:t>
            </a:r>
            <a:endParaRPr lang="en-US" dirty="0" smtClean="0"/>
          </a:p>
          <a:p>
            <a:pPr lvl="0">
              <a:spcAft>
                <a:spcPts val="1800"/>
              </a:spcAft>
              <a:buFont typeface="Courier New"/>
              <a:buChar char="o"/>
            </a:pPr>
            <a:r>
              <a:rPr lang="en-US" dirty="0" smtClean="0"/>
              <a:t> Kate</a:t>
            </a:r>
            <a:r>
              <a:rPr lang="en-US" dirty="0"/>
              <a:t>, who seems to prefer Katharina, does not hold her anger inside.</a:t>
            </a:r>
            <a:endParaRPr lang="en-US" dirty="0" smtClean="0"/>
          </a:p>
          <a:p>
            <a:pPr lvl="0">
              <a:spcAft>
                <a:spcPts val="1800"/>
              </a:spcAft>
              <a:buFont typeface="Courier New"/>
              <a:buChar char="o"/>
            </a:pPr>
            <a:r>
              <a:rPr lang="en-US" dirty="0" smtClean="0"/>
              <a:t> The </a:t>
            </a:r>
            <a:r>
              <a:rPr lang="en-US" dirty="0"/>
              <a:t>result is a union that appears steady and intimate.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7258" y="676745"/>
            <a:ext cx="7518208" cy="175432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cap="small" dirty="0"/>
              <a:t>[Here we are well into </a:t>
            </a:r>
            <a:r>
              <a:rPr lang="en-US" cap="small" dirty="0" smtClean="0"/>
              <a:t>an essay</a:t>
            </a:r>
            <a:r>
              <a:rPr lang="en-US" cap="small" dirty="0"/>
              <a:t>; text from the 3</a:t>
            </a:r>
            <a:r>
              <a:rPr lang="en-US" cap="small" baseline="30000" dirty="0"/>
              <a:t>rd</a:t>
            </a:r>
            <a:r>
              <a:rPr lang="en-US" cap="small" dirty="0"/>
              <a:t> quarto has just been quoted.]</a:t>
            </a:r>
            <a:endParaRPr lang="en-US" dirty="0"/>
          </a:p>
          <a:p>
            <a:r>
              <a:rPr lang="en-US" dirty="0"/>
              <a:t>While comparing the text from that scene to </a:t>
            </a:r>
            <a:r>
              <a:rPr lang="en-US" i="1" dirty="0"/>
              <a:t>Henry IV, Part 1</a:t>
            </a:r>
            <a:r>
              <a:rPr lang="en-US" dirty="0"/>
              <a:t>, the 8</a:t>
            </a:r>
            <a:r>
              <a:rPr lang="en-US" baseline="30000" dirty="0"/>
              <a:t>th</a:t>
            </a:r>
            <a:r>
              <a:rPr lang="en-US" dirty="0"/>
              <a:t> quarto from 1639, there are multiple punctuation differences that impact the way the scene can be read. However, one example is the difference in capitalization.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2962" y="2604769"/>
            <a:ext cx="7082503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Compared with the same scene in the 8</a:t>
            </a:r>
            <a:r>
              <a:rPr lang="en-US" baseline="30000" dirty="0"/>
              <a:t>th</a:t>
            </a:r>
            <a:r>
              <a:rPr lang="en-US" dirty="0"/>
              <a:t> quarto from 1639, there are multiple punctuation differences that impact the way the scene can be read. One glaring example is the difference in capitalization.</a:t>
            </a:r>
          </a:p>
          <a:p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32962" y="3925244"/>
            <a:ext cx="7082504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When compared with the same scene in the 8</a:t>
            </a:r>
            <a:r>
              <a:rPr lang="en-US" baseline="30000" dirty="0"/>
              <a:t>th</a:t>
            </a:r>
            <a:r>
              <a:rPr lang="en-US" dirty="0"/>
              <a:t> quarto from 1639, multiple different punctuations are found and impact the way the scene can be read. One glaring example is the alteration in capitalization.</a:t>
            </a:r>
          </a:p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1232962" y="5300214"/>
            <a:ext cx="708250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/>
              <a:t>When compared with the same scene in the 8</a:t>
            </a:r>
            <a:r>
              <a:rPr lang="en-US" baseline="30000" dirty="0"/>
              <a:t>th</a:t>
            </a:r>
            <a:r>
              <a:rPr lang="en-US" dirty="0"/>
              <a:t> quarto, multiple different punctuations are found and impact our reading of the scene. The alteration in capitalization is one glaring example.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5" grpId="0"/>
      <p:bldP spid="6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97257" y="2716315"/>
            <a:ext cx="751820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Although this little punctuation mark is a tiny alteration, it can change the way the King says the entire speech.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232962" y="3838068"/>
            <a:ext cx="708250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Although this punctuation mark is a small alteration, it changes the way the King delivers the entire speech.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F20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79400"/>
            <a:ext cx="9144000" cy="62969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356036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Aspect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Aspect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Aspect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>
    <a:spDef>
      <a:spPr/>
      <a:bodyPr rtlCol="0" anchor="ctr"/>
      <a:lstStyle>
        <a:defPPr algn="ctr">
          <a:defRPr/>
        </a:defPPr>
      </a:lstStyle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Aspect.thmx</Template>
  <TotalTime>88</TotalTime>
  <Words>655</Words>
  <Application>Microsoft Macintosh PowerPoint</Application>
  <PresentationFormat>On-screen Show (4:3)</PresentationFormat>
  <Paragraphs>33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Aspect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tk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Tom Kinsella</dc:creator>
  <cp:lastModifiedBy>Tom Kinsella</cp:lastModifiedBy>
  <cp:revision>23</cp:revision>
  <dcterms:created xsi:type="dcterms:W3CDTF">2015-04-09T00:13:02Z</dcterms:created>
  <dcterms:modified xsi:type="dcterms:W3CDTF">2015-10-21T21:07:14Z</dcterms:modified>
</cp:coreProperties>
</file>