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02" r:id="rId4"/>
    <p:sldId id="304" r:id="rId5"/>
    <p:sldId id="303" r:id="rId6"/>
    <p:sldId id="258" r:id="rId7"/>
    <p:sldId id="259" r:id="rId8"/>
    <p:sldId id="260" r:id="rId9"/>
    <p:sldId id="280" r:id="rId10"/>
    <p:sldId id="261" r:id="rId11"/>
    <p:sldId id="309" r:id="rId12"/>
    <p:sldId id="311" r:id="rId13"/>
    <p:sldId id="262" r:id="rId14"/>
    <p:sldId id="263" r:id="rId15"/>
    <p:sldId id="281" r:id="rId16"/>
    <p:sldId id="264" r:id="rId17"/>
    <p:sldId id="282" r:id="rId18"/>
    <p:sldId id="265" r:id="rId19"/>
    <p:sldId id="289" r:id="rId20"/>
    <p:sldId id="299" r:id="rId21"/>
    <p:sldId id="300" r:id="rId22"/>
    <p:sldId id="301" r:id="rId23"/>
    <p:sldId id="307" r:id="rId24"/>
    <p:sldId id="305" r:id="rId25"/>
    <p:sldId id="306" r:id="rId26"/>
    <p:sldId id="269" r:id="rId27"/>
    <p:sldId id="270" r:id="rId28"/>
    <p:sldId id="283" r:id="rId29"/>
    <p:sldId id="271" r:id="rId30"/>
    <p:sldId id="284" r:id="rId31"/>
    <p:sldId id="272" r:id="rId32"/>
    <p:sldId id="273" r:id="rId33"/>
    <p:sldId id="274" r:id="rId34"/>
    <p:sldId id="275" r:id="rId35"/>
    <p:sldId id="286" r:id="rId36"/>
    <p:sldId id="285" r:id="rId37"/>
    <p:sldId id="278" r:id="rId38"/>
    <p:sldId id="310" r:id="rId39"/>
    <p:sldId id="279" r:id="rId40"/>
    <p:sldId id="287" r:id="rId41"/>
    <p:sldId id="288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28"/>
    <p:restoredTop sz="97548" autoAdjust="0"/>
  </p:normalViewPr>
  <p:slideViewPr>
    <p:cSldViewPr>
      <p:cViewPr varScale="1">
        <p:scale>
          <a:sx n="196" d="100"/>
          <a:sy n="196" d="100"/>
        </p:scale>
        <p:origin x="12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7DA893C-62EE-0E43-8AAA-EDEA2594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7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2D44F1-41B9-254A-8F76-B1621C706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31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00EDA042-552E-F444-B971-F8F8BB03317F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813EEF11-E08B-3B4A-A5AD-EA64F9590FF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B9CE73A-4A5D-0D4E-9E26-C71149EE87BC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B9CE73A-4A5D-0D4E-9E26-C71149EE87B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6E3FB3FF-6B21-B641-8F70-8E0C66E2E9B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C92BF2BE-30AF-5042-A250-5B8EE932FF1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E67C332F-42D1-3A49-9B72-BD7432EC706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2FCF66D-5ED2-E441-BE57-FF685A545349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94164C06-E99B-0245-BB85-0E4AE3DCA0A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A9B950CE-1AFE-CD43-BEB7-ABE4E15DC838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10374BA8-5B01-0141-893E-355589FA1237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C16E678A-A167-034C-BC7E-3A77EF67EDA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13779CA6-8489-DE46-837C-20FD7622EFF1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38C33305-C5AC-8B4C-8F8C-31CBA72B42C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4681A28B-1530-764D-BB89-2525A714637B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F4EC6AF6-69A0-7149-9C9C-AD7B1F531124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6B3A143D-B8C6-F044-80A9-9F3818C8D8A3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10AF108C-828D-3049-8C8D-77D25D2F53D3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9EAB610E-C004-7E4B-BE90-E805A497D9E5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F9069E1-763B-524E-B704-8EFD7BA7C6F2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55030816-D2D8-5E45-BB50-3EE31294C39A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F6FB4F2B-A45B-CA46-A2DF-72C041A34CC4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A814D50A-F43A-5E45-AFF5-72329EFDFCFF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DF599ACA-B2BD-6446-A4FE-D372B0BEAA2A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91918DD3-0BF7-FC48-84D6-0489EE637B95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C8C3CC7A-9FD0-0148-8C51-35363EE11F89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6CB61AA7-3781-374C-96E3-229C3058DD55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A36F89C1-99BE-394B-8CA2-B52A206F5A3D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F54EEE31-BB2F-204E-AAFD-979CB629D89D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C93CF8E0-6393-D44C-ABB3-B6C51653B865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E72CA657-4DFD-5449-B2B6-17919F2B0372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4383126B-2EA9-6148-B697-C1C87D516178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FE2C0EF0-32A9-EB46-A0CF-33641CC7FA46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9B1FD4F-4D6C-674E-98EB-6DED27605DC7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5664AC76-1E8A-3342-AADC-B6BA1BA82198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DD543A34-57BF-6A45-8CEA-34E6FC9F0894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DE74CE18-68F0-094E-97D9-51B4CE3A42A4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4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A4A0FF1E-700F-FA42-8194-9B5B80EBAD3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1C6D63E4-6673-954A-BCE3-7A4CFC27A64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231728F5-A7F7-3649-8384-06C4E468CC98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AB448CD5-A17F-584D-90BF-BF05CB259D1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1A4879ED-9E9E-5F40-9A3C-24BA265EC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964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0801D-F76B-0F48-B6EC-E5E710378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2800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74DE-5758-AF48-BAEC-CC91A5F95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075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9329-4374-4347-8364-37E2AD4A0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97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99E35-3AFF-B744-8046-580BA331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419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5AB8A-7186-FD4C-8014-F9CEB0C89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0830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3C4D-BD98-3B42-8225-CB488ECBE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903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4F20-77F8-5745-913F-63E8825C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371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13F1-BBEC-C44F-87D0-152578F4E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0552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5D4B-4799-9043-9B27-4A40F3C79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7403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5ED7-C9A8-D340-8034-538281398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1204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grapes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6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Impact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Impact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Impact" charset="0"/>
              </a:defRPr>
            </a:lvl1pPr>
          </a:lstStyle>
          <a:p>
            <a:pPr>
              <a:defRPr/>
            </a:pPr>
            <a:fld id="{98201C74-EE28-3C40-AF66-316D6C1A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  <a:ea typeface="ＭＳ Ｐゴシック" pitchFamily="-107" charset="-128"/>
          <a:cs typeface="ＭＳ Ｐゴシック" pitchFamily="-107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09800"/>
            <a:ext cx="5715000" cy="1981200"/>
          </a:xfrm>
        </p:spPr>
        <p:txBody>
          <a:bodyPr/>
          <a:lstStyle/>
          <a:p>
            <a:pPr algn="ctr"/>
            <a:r>
              <a:rPr lang="en-US" sz="9600" b="1" i="1" dirty="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rPr>
              <a:t>Verbs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aramond" charset="0"/>
                <a:ea typeface="ＭＳ Ｐゴシック" charset="0"/>
                <a:cs typeface="ＭＳ Ｐゴシック" charset="0"/>
              </a:rPr>
              <a:t>The relationship of Linking Verbs and Intransitive Verbs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It is easy enough to determine whether a verb is transitive or intransitive when the base verb describes an action. Does the verb interact with some recipient of the action? Then the verb is transitive.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solidFill>
                  <a:srgbClr val="00B050"/>
                </a:solidFill>
                <a:latin typeface="Garamond" charset="0"/>
                <a:ea typeface="ＭＳ Ｐゴシック" charset="0"/>
                <a:cs typeface="ＭＳ Ｐゴシック" charset="0"/>
              </a:rPr>
              <a:t>The dog chewed slowly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2800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The cat bit the dog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But the distinction between </a:t>
            </a:r>
            <a:r>
              <a:rPr lang="en-US" sz="2800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transitive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solidFill>
                  <a:srgbClr val="00B050"/>
                </a:solidFill>
                <a:latin typeface="Garamond" charset="0"/>
                <a:ea typeface="ＭＳ Ｐゴシック" charset="0"/>
                <a:cs typeface="ＭＳ Ｐゴシック" charset="0"/>
              </a:rPr>
              <a:t>intransitive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only necessitates that a verb interact with an agent in some way. It does not have to be through an action.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The relationship of Linking Verbs and Intransitive Verbs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7724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State of being verbs make statements about agents, the subjects of the sentence, but those statements do not include a direct physical action: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She is standing quietly; they were present; the tomato tastes bad.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Viewed in this way, the fundamental requirement of an intransitive verb is </a:t>
            </a:r>
            <a:r>
              <a:rPr lang="en-US" sz="2800" i="1" dirty="0">
                <a:latin typeface="Garamond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that it be an action verb with no direct object but that the verb not act upon a recipient of any sort.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The relationship of Linking Verbs and Intransitive Verbs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7724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Since linking verbs do not act upon recipients (instead they facilitate commentary upon the subject), they are always considered intransitive.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3387" y="212024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17988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turning to Turn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315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Garamond" charset="0"/>
                <a:ea typeface="ＭＳ Ｐゴシック" charset="0"/>
                <a:cs typeface="ＭＳ Ｐゴシック" charset="0"/>
              </a:rPr>
              <a:t>Take up your dictionary and look at the</a:t>
            </a:r>
          </a:p>
          <a:p>
            <a:pPr>
              <a:buFontTx/>
              <a:buNone/>
            </a:pPr>
            <a:r>
              <a:rPr lang="en-US" sz="2800" b="1" dirty="0">
                <a:latin typeface="Garamond" charset="0"/>
                <a:ea typeface="ＭＳ Ｐゴシック" charset="0"/>
                <a:cs typeface="ＭＳ Ｐゴシック" charset="0"/>
              </a:rPr>
              <a:t>definition for the verb </a:t>
            </a:r>
            <a:r>
              <a:rPr lang="en-US" sz="2800" b="1" i="1" dirty="0">
                <a:latin typeface="Garamond" charset="0"/>
                <a:ea typeface="ＭＳ Ｐゴシック" charset="0"/>
                <a:cs typeface="ＭＳ Ｐゴシック" charset="0"/>
              </a:rPr>
              <a:t>turn</a:t>
            </a:r>
            <a:r>
              <a:rPr lang="en-US" sz="2800" b="1" dirty="0">
                <a:latin typeface="Garamond" charset="0"/>
                <a:ea typeface="ＭＳ Ｐゴシック" charset="0"/>
                <a:cs typeface="ＭＳ Ｐゴシック" charset="0"/>
              </a:rPr>
              <a:t>.  A simple word; a</a:t>
            </a:r>
          </a:p>
          <a:p>
            <a:pPr>
              <a:buFontTx/>
              <a:buNone/>
            </a:pPr>
            <a:r>
              <a:rPr lang="en-US" sz="2800" b="1" dirty="0">
                <a:latin typeface="Garamond" charset="0"/>
                <a:ea typeface="ＭＳ Ｐゴシック" charset="0"/>
                <a:cs typeface="ＭＳ Ｐゴシック" charset="0"/>
              </a:rPr>
              <a:t>complex history.</a:t>
            </a:r>
          </a:p>
          <a:p>
            <a:endParaRPr lang="en-US" sz="14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Tom turned the knob. 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(trans.)</a:t>
            </a: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Garamond" charset="0"/>
                <a:ea typeface="ＭＳ Ｐゴシック" charset="0"/>
                <a:cs typeface="ＭＳ Ｐゴシック" charset="0"/>
              </a:rPr>
              <a:t>I turned all night. 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(intrans.)</a:t>
            </a:r>
          </a:p>
          <a:p>
            <a:r>
              <a:rPr lang="en-US" sz="2800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Autumn turns the leaves.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(trans.)</a:t>
            </a: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Garamond" charset="0"/>
                <a:ea typeface="ＭＳ Ｐゴシック" charset="0"/>
                <a:cs typeface="ＭＳ Ｐゴシック" charset="0"/>
              </a:rPr>
              <a:t>The leaves have turned. 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(intrans.)</a:t>
            </a: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Garamond" charset="0"/>
                <a:ea typeface="ＭＳ Ｐゴシック" charset="0"/>
                <a:cs typeface="ＭＳ Ｐゴシック" charset="0"/>
              </a:rPr>
              <a:t>Tom turned sixty-three.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(linking verb; intrans.)</a:t>
            </a: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Back pocket knowledge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Know what a modifier is and how it functions  </a:t>
            </a:r>
          </a:p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Know what sort of complements linking verbs take</a:t>
            </a:r>
          </a:p>
          <a:p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Know what sort of objects action verbs take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57200"/>
            <a:ext cx="77724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dog is mad.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That dog is Rover.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dog handed Suzanne the stick.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Whom gave Suzanne that dog?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bird sat (on the table) (by the hutch) (with the stalking cat) nearby.</a:t>
            </a:r>
          </a:p>
          <a:p>
            <a:pPr>
              <a:lnSpc>
                <a:spcPct val="90000"/>
              </a:lnSpc>
            </a:pPr>
            <a:endParaRPr lang="en-US" dirty="0">
              <a:latin typeface="Impac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The Linking Verb</a:t>
            </a:r>
          </a:p>
        </p:txBody>
      </p:sp>
      <p:sp>
        <p:nvSpPr>
          <p:cNvPr id="44034" name="TextBox 6"/>
          <p:cNvSpPr txBox="1">
            <a:spLocks noChangeArrowheads="1"/>
          </p:cNvSpPr>
          <p:nvPr/>
        </p:nvSpPr>
        <p:spPr bwMode="auto">
          <a:xfrm>
            <a:off x="1371600" y="1676400"/>
            <a:ext cx="7162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sz="3200" dirty="0"/>
              <a:t>These type of verbs—the most common and the most important is the verb </a:t>
            </a:r>
            <a:r>
              <a:rPr lang="en-US" sz="3200" i="1" dirty="0"/>
              <a:t>to be</a:t>
            </a:r>
            <a:r>
              <a:rPr lang="en-US" sz="3200" dirty="0"/>
              <a:t>—show a state of being (or existence) or a condition. The most common, after </a:t>
            </a:r>
            <a:r>
              <a:rPr lang="en-US" sz="3200" i="1" dirty="0"/>
              <a:t>to be</a:t>
            </a:r>
            <a:r>
              <a:rPr lang="en-US" sz="3200" dirty="0"/>
              <a:t>, are verbs of the senses: </a:t>
            </a:r>
            <a:r>
              <a:rPr lang="en-US" sz="3200" i="1" dirty="0"/>
              <a:t>look</a:t>
            </a:r>
            <a:r>
              <a:rPr lang="en-US" sz="3200" dirty="0"/>
              <a:t>, </a:t>
            </a:r>
            <a:r>
              <a:rPr lang="en-US" sz="3200" i="1" dirty="0"/>
              <a:t>taste</a:t>
            </a:r>
            <a:r>
              <a:rPr lang="en-US" sz="3200" dirty="0"/>
              <a:t>, </a:t>
            </a:r>
            <a:r>
              <a:rPr lang="en-US" sz="3200" i="1" dirty="0"/>
              <a:t>smell</a:t>
            </a:r>
            <a:r>
              <a:rPr lang="en-US" sz="3200" dirty="0"/>
              <a:t>, </a:t>
            </a:r>
            <a:r>
              <a:rPr lang="en-US" sz="3200" i="1" dirty="0"/>
              <a:t>feel</a:t>
            </a:r>
            <a:r>
              <a:rPr lang="en-US" sz="3200" dirty="0"/>
              <a:t>.  There are other verbs (such as </a:t>
            </a:r>
            <a:r>
              <a:rPr lang="en-US" sz="3200" i="1" dirty="0"/>
              <a:t>turn </a:t>
            </a:r>
            <a:r>
              <a:rPr lang="en-US" sz="3200" dirty="0"/>
              <a:t>and</a:t>
            </a:r>
            <a:r>
              <a:rPr lang="en-US" sz="3200" i="1" dirty="0"/>
              <a:t> continue</a:t>
            </a:r>
            <a:r>
              <a:rPr lang="en-US" sz="3200" dirty="0"/>
              <a:t>) that are linking verbs given the proper context.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362200" y="15240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The pickles smell good.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0" y="2590800"/>
            <a:ext cx="533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Thandy smells the pickles.</a:t>
            </a:r>
            <a:endParaRPr 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2286000" y="3886200"/>
            <a:ext cx="60198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Oooh, that cheese tastes awful.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3200"/>
              <a:t>The Mouse tasted the sweet cheese.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Tenses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010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Tenses are more complicated than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present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,</a:t>
            </a:r>
          </a:p>
          <a:p>
            <a:pPr>
              <a:buFontTx/>
              <a:buNone/>
            </a:pP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past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, and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future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.  </a:t>
            </a:r>
          </a:p>
          <a:p>
            <a:pPr>
              <a:buFontTx/>
              <a:buNone/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They need to be to convey meaning.</a:t>
            </a:r>
          </a:p>
        </p:txBody>
      </p:sp>
    </p:spTree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Tenses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>
                <a:latin typeface="Garamond" charset="0"/>
                <a:ea typeface="ＭＳ Ｐゴシック" charset="0"/>
                <a:cs typeface="ＭＳ Ｐゴシック" charset="0"/>
              </a:rPr>
              <a:t>Present</a:t>
            </a:r>
            <a:endParaRPr lang="en-US" sz="2000" b="1" u="sng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simple present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describes actions or situations that are now taking place and are habitually or generally true.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I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skip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to ELG every other day.</a:t>
            </a:r>
            <a:endParaRPr lang="en-US" sz="20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present progressive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describes activity in progress, something not finished, or something continuing.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Harold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is swimming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the Pacific.</a:t>
            </a:r>
            <a:endParaRPr lang="en-US" sz="20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present perfect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describes single or repeated actions that began in the past and lead up to and include the present.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Manny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has lived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indoors for several years.</a:t>
            </a:r>
            <a:endParaRPr lang="en-US" sz="20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present perfect progressive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indicates action that began in the past, continues to the present, and may continue into the future.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They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have been scratching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that couch for seven months.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Verbs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Study of nouns &amp; pronouns just dips into the rich complexity of grammar. Verbs reveal its many splendors.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Verbs can assert an action or express a condition (or state of being). 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There are </a:t>
            </a:r>
            <a:r>
              <a:rPr lang="en-US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Action verbs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Linking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verbs</a:t>
            </a:r>
            <a:r>
              <a:rPr lang="en-US" dirty="0">
                <a:solidFill>
                  <a:srgbClr val="660066"/>
                </a:solidFill>
                <a:latin typeface="Garamond" charset="0"/>
                <a:ea typeface="ＭＳ Ｐゴシック" charset="0"/>
                <a:cs typeface="ＭＳ Ｐゴシック" charset="0"/>
              </a:rPr>
              <a:t>. 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most common linking verb is the verb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to be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1800" dirty="0">
                <a:latin typeface="Garamond" charset="0"/>
              </a:rPr>
              <a:t>(</a:t>
            </a:r>
            <a:r>
              <a:rPr lang="en-US" sz="1800" dirty="0" err="1">
                <a:latin typeface="Garamond" charset="0"/>
              </a:rPr>
              <a:t>Amisare</a:t>
            </a:r>
            <a:r>
              <a:rPr lang="en-US" sz="1800" dirty="0">
                <a:latin typeface="Garamond" charset="0"/>
              </a:rPr>
              <a:t> </a:t>
            </a:r>
            <a:r>
              <a:rPr lang="en-US" sz="1800" dirty="0" err="1">
                <a:latin typeface="Garamond" charset="0"/>
              </a:rPr>
              <a:t>Waswere</a:t>
            </a:r>
            <a:r>
              <a:rPr lang="en-US" sz="1800" dirty="0">
                <a:latin typeface="Garamond" charset="0"/>
              </a:rPr>
              <a:t>)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Tenses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>
                <a:latin typeface="Garamond" charset="0"/>
                <a:ea typeface="ＭＳ Ｐゴシック" charset="0"/>
                <a:cs typeface="ＭＳ Ｐゴシック" charset="0"/>
              </a:rPr>
              <a:t>Past</a:t>
            </a:r>
            <a:endParaRPr lang="en-US" sz="2000" b="1" u="sng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simple past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		describes completed actions or conditions in the past.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He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sat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in the puddle.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past progressive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		indicates past action that took place over a period of time.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Abigail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was purring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as the snow fell.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past perfect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		indicates an action or event that was completed before another event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		in the past.</a:t>
            </a:r>
            <a:endParaRPr lang="en-US" sz="20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No one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had thought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about the questions before the test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began.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Garamond" charset="0"/>
                <a:ea typeface="ＭＳ Ｐゴシック" charset="0"/>
                <a:cs typeface="ＭＳ Ｐゴシック" charset="0"/>
              </a:rPr>
              <a:t>		past perfect progressive</a:t>
            </a:r>
            <a:endParaRPr lang="en-US" sz="20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		indicates an ongoing condition in the past that has ended.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I </a:t>
            </a:r>
            <a:r>
              <a:rPr lang="en-US" sz="2000" i="1" dirty="0">
                <a:latin typeface="Garamond" charset="0"/>
                <a:ea typeface="ＭＳ Ｐゴシック" charset="0"/>
                <a:cs typeface="ＭＳ Ｐゴシック" charset="0"/>
              </a:rPr>
              <a:t>had been thinking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about really difficult questions when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			Spuds ran by.</a:t>
            </a:r>
          </a:p>
        </p:txBody>
      </p:sp>
    </p:spTree>
  </p:cSld>
  <p:clrMapOvr>
    <a:masterClrMapping/>
  </p:clrMapOvr>
  <p:transition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Tenses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77724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>
                <a:latin typeface="Garamond" charset="0"/>
                <a:ea typeface="ＭＳ Ｐゴシック" charset="0"/>
                <a:cs typeface="ＭＳ Ｐゴシック" charset="0"/>
              </a:rPr>
              <a:t>Future</a:t>
            </a:r>
            <a:endParaRPr lang="en-US" sz="2000" b="1" u="sng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Garamond" charset="0"/>
                <a:ea typeface="ＭＳ Ｐゴシック" charset="0"/>
                <a:cs typeface="ＭＳ Ｐゴシック" charset="0"/>
              </a:rPr>
              <a:t>		simple future</a:t>
            </a:r>
            <a:endParaRPr lang="en-US" sz="18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		indicates actions or events in the future.</a:t>
            </a:r>
            <a:endParaRPr lang="en-US" sz="1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			I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will skate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 the canal.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Garamond" charset="0"/>
                <a:ea typeface="ＭＳ Ｐゴシック" charset="0"/>
                <a:cs typeface="ＭＳ Ｐゴシック" charset="0"/>
              </a:rPr>
              <a:t>		future progressive</a:t>
            </a:r>
            <a:endParaRPr lang="en-US" sz="18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		indicates future action that will continue for some time.</a:t>
            </a:r>
            <a:endParaRPr lang="en-US" sz="1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			I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will be skating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 for some time.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Garamond" charset="0"/>
                <a:ea typeface="ＭＳ Ｐゴシック" charset="0"/>
                <a:cs typeface="ＭＳ Ｐゴシック" charset="0"/>
              </a:rPr>
              <a:t>		future perfect</a:t>
            </a:r>
            <a:endParaRPr lang="en-US" sz="18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		indicates action that will be completed by or before a specified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		time in the future.</a:t>
            </a:r>
            <a:endParaRPr lang="en-US" sz="1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			Next year Stockton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will have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aged 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forty-five years.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Garamond" charset="0"/>
                <a:ea typeface="ＭＳ Ｐゴシック" charset="0"/>
                <a:cs typeface="ＭＳ Ｐゴシック" charset="0"/>
              </a:rPr>
              <a:t>		future perfect progressive</a:t>
            </a:r>
            <a:endParaRPr lang="en-US" sz="1800" i="1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		indicates ongoing actions or conditions until a specific time in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		future.</a:t>
            </a:r>
            <a:endParaRPr lang="en-US" sz="1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			By tomorrow, I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will have been laughing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 for two days.</a:t>
            </a:r>
          </a:p>
        </p:txBody>
      </p:sp>
    </p:spTree>
  </p:cSld>
  <p:clrMapOvr>
    <a:masterClrMapping/>
  </p:clrMapOvr>
  <p:transition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Tenses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Remember,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perfect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 means the action of the verb has been completed;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progressive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 means the action of the verb is somehow in progress.</a:t>
            </a:r>
          </a:p>
        </p:txBody>
      </p:sp>
    </p:spTree>
  </p:cSld>
  <p:clrMapOvr>
    <a:masterClrMapping/>
  </p:clrMapOvr>
  <p:transition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>
                <a:latin typeface="Garamond" charset="0"/>
                <a:ea typeface="ＭＳ Ｐゴシック" charset="0"/>
                <a:cs typeface="ＭＳ Ｐゴシック" charset="0"/>
              </a:rPr>
              <a:t>to be</a:t>
            </a:r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 is complicated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2400" b="1" i="1">
                <a:latin typeface="Garamond" charset="0"/>
                <a:ea typeface="ＭＳ Ｐゴシック" charset="0"/>
                <a:cs typeface="ＭＳ Ｐゴシック" charset="0"/>
              </a:rPr>
              <a:t>to be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 is highly irregular.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Garamond" charset="0"/>
                <a:ea typeface="ＭＳ Ｐゴシック" charset="0"/>
                <a:cs typeface="ＭＳ Ｐゴシック" charset="0"/>
              </a:rPr>
              <a:t>                                   Present tense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2400" i="1">
                <a:latin typeface="Garamond" charset="0"/>
                <a:ea typeface="ＭＳ Ｐゴシック" charset="0"/>
                <a:cs typeface="ＭＳ Ｐゴシック" charset="0"/>
              </a:rPr>
              <a:t>Singular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 	</a:t>
            </a:r>
            <a:r>
              <a:rPr lang="en-US" sz="2400" i="1">
                <a:latin typeface="Garamond" charset="0"/>
                <a:ea typeface="ＭＳ Ｐゴシック" charset="0"/>
                <a:cs typeface="ＭＳ Ｐゴシック" charset="0"/>
              </a:rPr>
              <a:t>Plural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First person: 		I am 		we 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Second person: 	you are 	you 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Third person:		he, she, it is 	they are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Garamond" charset="0"/>
                <a:ea typeface="ＭＳ Ｐゴシック" charset="0"/>
                <a:cs typeface="ＭＳ Ｐゴシック" charset="0"/>
              </a:rPr>
              <a:t>                                      Past tense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First person: 		I was 		we were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Second person: 	you were 	you were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Third person: 		he, she it was 	they were</a:t>
            </a:r>
          </a:p>
        </p:txBody>
      </p:sp>
    </p:spTree>
  </p:cSld>
  <p:clrMapOvr>
    <a:masterClrMapping/>
  </p:clrMapOvr>
  <p:transition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Auxiliary (helping) verbs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143000"/>
            <a:ext cx="7772400" cy="2286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Look back over the previous </a:t>
            </a:r>
            <a:r>
              <a:rPr lang="en-US" sz="2400" i="1">
                <a:latin typeface="Garamond" charset="0"/>
                <a:ea typeface="ＭＳ Ｐゴシック" charset="0"/>
                <a:cs typeface="ＭＳ Ｐゴシック" charset="0"/>
              </a:rPr>
              <a:t>tense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 slides.  See how auxiliary</a:t>
            </a:r>
          </a:p>
          <a:p>
            <a:pPr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verbs are added to the principal parts of verbs to create tense?</a:t>
            </a:r>
          </a:p>
          <a:p>
            <a:pPr>
              <a:buFontTx/>
              <a:buNone/>
            </a:pPr>
            <a:endParaRPr lang="en-US" sz="240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Forms of the verbs </a:t>
            </a:r>
            <a:r>
              <a:rPr lang="en-US" sz="2400" i="1">
                <a:latin typeface="Garamond" charset="0"/>
                <a:ea typeface="ＭＳ Ｐゴシック" charset="0"/>
                <a:cs typeface="ＭＳ Ｐゴシック" charset="0"/>
              </a:rPr>
              <a:t>to have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 i="1">
                <a:latin typeface="Garamond" charset="0"/>
                <a:ea typeface="ＭＳ Ｐゴシック" charset="0"/>
                <a:cs typeface="ＭＳ Ｐゴシック" charset="0"/>
              </a:rPr>
              <a:t>to be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 are often auxiliaries.  </a:t>
            </a:r>
            <a:r>
              <a:rPr lang="en-US" sz="2400" i="1">
                <a:latin typeface="Garamond" charset="0"/>
                <a:ea typeface="ＭＳ Ｐゴシック" charset="0"/>
                <a:cs typeface="ＭＳ Ｐゴシック" charset="0"/>
              </a:rPr>
              <a:t>To do</a:t>
            </a:r>
          </a:p>
          <a:p>
            <a:pPr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helps verbs to form negatives and questions.</a:t>
            </a:r>
          </a:p>
          <a:p>
            <a:pPr>
              <a:buFontTx/>
              <a:buNone/>
            </a:pPr>
            <a:endParaRPr lang="en-US" sz="240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240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1295400" y="3625850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kumimoji="1" lang="en-US"/>
              <a:t>I have chopped.</a:t>
            </a:r>
          </a:p>
          <a:p>
            <a:r>
              <a:rPr kumimoji="1" lang="en-US"/>
              <a:t>You had chopped.</a:t>
            </a:r>
          </a:p>
          <a:p>
            <a:r>
              <a:rPr kumimoji="1" lang="en-US"/>
              <a:t>She will have chopped.</a:t>
            </a:r>
          </a:p>
          <a:p>
            <a:endParaRPr kumimoji="1" lang="en-US"/>
          </a:p>
          <a:p>
            <a:r>
              <a:rPr kumimoji="1" lang="en-US"/>
              <a:t>I don’t sleep well at school.</a:t>
            </a:r>
          </a:p>
          <a:p>
            <a:r>
              <a:rPr kumimoji="1" lang="en-US"/>
              <a:t>Does your prophet know?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953000" y="3581400"/>
            <a:ext cx="3733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kumimoji="1" lang="en-US"/>
              <a:t>I am clapping.</a:t>
            </a:r>
          </a:p>
          <a:p>
            <a:r>
              <a:rPr kumimoji="1" lang="en-US"/>
              <a:t>You were clapping.</a:t>
            </a:r>
          </a:p>
          <a:p>
            <a:r>
              <a:rPr kumimoji="1" lang="en-US"/>
              <a:t>She will be clapping.</a:t>
            </a:r>
          </a:p>
          <a:p>
            <a:r>
              <a:rPr kumimoji="1" lang="en-US"/>
              <a:t>She will have been clapping.</a:t>
            </a:r>
          </a:p>
          <a:p>
            <a:r>
              <a:rPr kumimoji="1" lang="en-US"/>
              <a:t>You had been clapping.</a:t>
            </a:r>
          </a:p>
          <a:p>
            <a:r>
              <a:rPr kumimoji="1" lang="en-US"/>
              <a:t>They will have been clapping.</a:t>
            </a:r>
          </a:p>
        </p:txBody>
      </p:sp>
    </p:spTree>
  </p:cSld>
  <p:clrMapOvr>
    <a:masterClrMapping/>
  </p:clrMapOvr>
  <p:transition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Modal Auxiliary verbs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Modal auxiliaries combine with verb forms to help</a:t>
            </a:r>
          </a:p>
          <a:p>
            <a:pPr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Express Attitudes: </a:t>
            </a:r>
          </a:p>
          <a:p>
            <a:pPr>
              <a:buFontTx/>
              <a:buNone/>
            </a:pPr>
            <a:r>
              <a:rPr lang="en-US" sz="2800" b="1" i="1" dirty="0">
                <a:latin typeface="Garamond" charset="0"/>
                <a:ea typeface="ＭＳ Ｐゴシック" charset="0"/>
                <a:cs typeface="ＭＳ Ｐゴシック" charset="0"/>
              </a:rPr>
              <a:t>Can, could, may, might, must, ought, shall, should, will, would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1524000" y="3276600"/>
            <a:ext cx="6172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I can argue; so can you.</a:t>
            </a:r>
          </a:p>
          <a:p>
            <a:pPr>
              <a:spcBef>
                <a:spcPct val="50000"/>
              </a:spcBef>
            </a:pPr>
            <a:r>
              <a:rPr lang="en-US" dirty="0"/>
              <a:t>You may like it; I may not.</a:t>
            </a:r>
          </a:p>
          <a:p>
            <a:pPr>
              <a:spcBef>
                <a:spcPct val="50000"/>
              </a:spcBef>
            </a:pPr>
            <a:r>
              <a:rPr lang="en-US" dirty="0"/>
              <a:t>I should help you, but you could help some, too.</a:t>
            </a:r>
          </a:p>
          <a:p>
            <a:pPr>
              <a:spcBef>
                <a:spcPct val="50000"/>
              </a:spcBef>
            </a:pPr>
            <a:r>
              <a:rPr lang="en-US" dirty="0"/>
              <a:t>We must decide now or never.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54018C-A3C3-29AD-62A3-08B9056381A1}"/>
              </a:ext>
            </a:extLst>
          </p:cNvPr>
          <p:cNvSpPr txBox="1"/>
          <p:nvPr/>
        </p:nvSpPr>
        <p:spPr>
          <a:xfrm>
            <a:off x="1290536" y="5801380"/>
            <a:ext cx="739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Unlike standard auxiliaries, Modals do not conjugate.</a:t>
            </a:r>
          </a:p>
        </p:txBody>
      </p:sp>
    </p:spTree>
  </p:cSld>
  <p:clrMapOvr>
    <a:masterClrMapping/>
  </p:clrMapOvr>
  <p:transition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Number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I hope this isn’t a large problem.  </a:t>
            </a:r>
          </a:p>
          <a:p>
            <a:pPr>
              <a:buFontTx/>
              <a:buNone/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Remember the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subject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predicate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 of a clause</a:t>
            </a:r>
          </a:p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need to agree in number.</a:t>
            </a:r>
          </a:p>
        </p:txBody>
      </p:sp>
    </p:spTree>
  </p:cSld>
  <p:clrMapOvr>
    <a:masterClrMapping/>
  </p:clrMapOvr>
  <p:transition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Voice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848600" cy="4495800"/>
          </a:xfrm>
        </p:spPr>
        <p:txBody>
          <a:bodyPr/>
          <a:lstStyle/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Voice tells whether the verb is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active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passive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.  In the active voice, the subject performs the action of the verb. In the passive voice, the subject receives the action.</a:t>
            </a:r>
          </a:p>
          <a:p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cat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scratched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the couch. 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(active)</a:t>
            </a: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couch was scratched by the cat. 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(passive)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838200"/>
            <a:ext cx="7772400" cy="2971800"/>
          </a:xfrm>
        </p:spPr>
        <p:txBody>
          <a:bodyPr/>
          <a:lstStyle/>
          <a:p>
            <a:r>
              <a:rPr lang="en-US" sz="2800">
                <a:latin typeface="Garamond" charset="0"/>
                <a:ea typeface="ＭＳ Ｐゴシック" charset="0"/>
                <a:cs typeface="ＭＳ Ｐゴシック" charset="0"/>
              </a:rPr>
              <a:t>Scott will have shoveled the snow.  (active-6 words)</a:t>
            </a:r>
          </a:p>
          <a:p>
            <a:endParaRPr lang="en-US" sz="2800">
              <a:latin typeface="Garamond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Garamond" charset="0"/>
                <a:ea typeface="ＭＳ Ｐゴシック" charset="0"/>
                <a:cs typeface="ＭＳ Ｐゴシック" charset="0"/>
              </a:rPr>
              <a:t>The snow will have been shoveled by Scott.  (passive-8 words)</a:t>
            </a:r>
          </a:p>
          <a:p>
            <a:endParaRPr lang="en-US" sz="280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Text Box 4"/>
          <p:cNvSpPr txBox="1">
            <a:spLocks noChangeArrowheads="1"/>
          </p:cNvSpPr>
          <p:nvPr/>
        </p:nvSpPr>
        <p:spPr bwMode="auto">
          <a:xfrm>
            <a:off x="1524000" y="3657600"/>
            <a:ext cx="70866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1" lang="en-US" sz="3200"/>
              <a:t>Voice applies only to verbs that can be transitive, since there needs to be an agent (performing the action) and a recipient (being acted upon).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aramond" charset="0"/>
                <a:ea typeface="ＭＳ Ｐゴシック" charset="0"/>
                <a:cs typeface="ＭＳ Ｐゴシック" charset="0"/>
              </a:rPr>
              <a:t>Voice—The two-part analysis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1) What is the action, who is doing it, and what is being acted upon?</a:t>
            </a:r>
          </a:p>
          <a:p>
            <a:pPr>
              <a:buFontTx/>
              <a:buNone/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2) Is the actor or thing acted upon the subject?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1371600" y="4495800"/>
            <a:ext cx="723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If the actor (the agent) is the subject, the voice is </a:t>
            </a:r>
            <a:r>
              <a:rPr lang="en-US" i="1"/>
              <a:t>active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If the thing acted upon (the recipient) is the subject, the voice is </a:t>
            </a:r>
            <a:r>
              <a:rPr lang="en-US" i="1"/>
              <a:t>passive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Verbs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543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Grammarians speak of principal parts of a Verb: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basic or root form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past tense form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present participle form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past participle form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		fly (to fly); flew; flying; flown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(Find the past participle form by adding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have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 before the verb form.)</a:t>
            </a:r>
            <a:r>
              <a:rPr lang="en-US" sz="2400" dirty="0">
                <a:latin typeface="Garamond" charset="0"/>
              </a:rPr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1800" dirty="0">
                <a:latin typeface="Garamond" charset="0"/>
              </a:rPr>
              <a:t>Sometimes past and past participle forms differ; sometimes they remain the same.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09600"/>
            <a:ext cx="7848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i="1" dirty="0">
                <a:latin typeface="Garamond" charset="0"/>
                <a:ea typeface="ＭＳ Ｐゴシック" charset="0"/>
                <a:cs typeface="ＭＳ Ｐゴシック" charset="0"/>
              </a:rPr>
              <a:t>During unseasonable weather, the house was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 dirty="0">
                <a:latin typeface="Garamond" charset="0"/>
                <a:ea typeface="ＭＳ Ｐゴシック" charset="0"/>
                <a:cs typeface="ＭＳ Ｐゴシック" charset="0"/>
              </a:rPr>
              <a:t>knocked about quite badly.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As we have all probably heard, it is a good rule to keep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your sentence constructions active unless you have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good reason to move into the passive voice.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KEEP IT ACTIVE is an age-old rule that can be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reasonably explained.  The </a:t>
            </a:r>
            <a:r>
              <a:rPr lang="en-US" sz="2800" i="1" dirty="0">
                <a:latin typeface="Garamond" charset="0"/>
                <a:ea typeface="ＭＳ Ｐゴシック" charset="0"/>
                <a:cs typeface="ＭＳ Ｐゴシック" charset="0"/>
              </a:rPr>
              <a:t>active voice</a:t>
            </a: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 usually makes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your prose less wordy and more easily understood.</a:t>
            </a: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5943600" y="5867400"/>
            <a:ext cx="20765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nevertheless . . .</a:t>
            </a:r>
          </a:p>
        </p:txBody>
      </p:sp>
    </p:spTree>
  </p:cSld>
  <p:clrMapOvr>
    <a:masterClrMapping/>
  </p:clrMapOvr>
  <p:transition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Mood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5105400"/>
          </a:xfrm>
        </p:spPr>
        <p:txBody>
          <a:bodyPr/>
          <a:lstStyle/>
          <a:p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Verbs in English can be inflected in up to five moods: indicative, potential, subjunctive, imperative, and infinitive (some grammarians identify a sixth mood, participial). We shall only talk about three:</a:t>
            </a:r>
          </a:p>
          <a:p>
            <a:pPr lvl="1"/>
            <a:r>
              <a:rPr lang="en-US" sz="2400" dirty="0">
                <a:latin typeface="Garamond" charset="0"/>
                <a:ea typeface="ＭＳ Ｐゴシック" charset="0"/>
              </a:rPr>
              <a:t>Indicative</a:t>
            </a:r>
          </a:p>
          <a:p>
            <a:pPr lvl="1"/>
            <a:r>
              <a:rPr lang="en-US" sz="2400" dirty="0">
                <a:latin typeface="Garamond" charset="0"/>
                <a:ea typeface="ＭＳ Ｐゴシック" charset="0"/>
              </a:rPr>
              <a:t>Imperative</a:t>
            </a:r>
          </a:p>
          <a:p>
            <a:pPr lvl="1"/>
            <a:r>
              <a:rPr lang="en-US" sz="2400" dirty="0">
                <a:latin typeface="Garamond" charset="0"/>
                <a:ea typeface="ＭＳ Ｐゴシック" charset="0"/>
              </a:rPr>
              <a:t>Subjunctive</a:t>
            </a:r>
            <a:endParaRPr lang="en-US" sz="1100" dirty="0">
              <a:latin typeface="Garamond" charset="0"/>
              <a:ea typeface="ＭＳ Ｐゴシック" charset="0"/>
            </a:endParaRPr>
          </a:p>
          <a:p>
            <a:pPr lvl="1">
              <a:buFontTx/>
              <a:buNone/>
            </a:pPr>
            <a:endParaRPr lang="en-US" sz="1100" dirty="0">
              <a:latin typeface="Garamond" charset="0"/>
              <a:ea typeface="ＭＳ Ｐゴシック" charset="0"/>
            </a:endParaRPr>
          </a:p>
          <a:p>
            <a:r>
              <a:rPr lang="en-US" sz="2400" b="0" i="0" dirty="0">
                <a:effectLst/>
                <a:latin typeface="Garamond" panose="02020404030301010803" pitchFamily="18" charset="0"/>
              </a:rPr>
              <a:t>Mood, embodied within the conjugation of a verb, indicates the intention of the speaker or writer. Mood signifies whether a sentence states a fact or makes a request; expresses an order; or shows a wish, a suggestion, a demand, or condition contrary to fact. </a:t>
            </a:r>
            <a:endParaRPr lang="en-US" sz="2400" dirty="0">
              <a:latin typeface="Garamond" panose="02020404030301010803" pitchFamily="18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Indicative Mood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The indicative mood asserts something as fact</a:t>
            </a:r>
          </a:p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or inquires after a fact:</a:t>
            </a:r>
          </a:p>
          <a:p>
            <a:pPr>
              <a:buFontTx/>
              <a:buNone/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He is writing.		Is he writing?</a:t>
            </a:r>
          </a:p>
          <a:p>
            <a:pPr>
              <a:buFontTx/>
              <a:buNone/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The Imperative Mood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914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The imperative mood expresses a 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command 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or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 an entreaty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      Read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 aloud.</a:t>
            </a:r>
            <a:r>
              <a:rPr lang="en-US" i="1">
                <a:latin typeface="Garamond" charset="0"/>
                <a:ea typeface="ＭＳ Ｐゴシック" charset="0"/>
                <a:cs typeface="ＭＳ Ｐゴシック" charset="0"/>
              </a:rPr>
              <a:t>		Bless</a:t>
            </a: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 me.</a:t>
            </a:r>
          </a:p>
        </p:txBody>
      </p:sp>
    </p:spTree>
  </p:cSld>
  <p:clrMapOvr>
    <a:masterClrMapping/>
  </p:clrMapOvr>
  <p:transition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The Subjunctive Mood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6200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subjunctive mood expresses the fact as</a:t>
            </a:r>
          </a:p>
          <a:p>
            <a:pPr>
              <a:buFontTx/>
              <a:buNone/>
              <a:defRPr/>
            </a:pP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conditional, desirable, or contingent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.  </a:t>
            </a:r>
          </a:p>
          <a:p>
            <a:pPr>
              <a:buFontTx/>
              <a:buNone/>
              <a:defRPr/>
            </a:pP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Most grammarians describe the subjunctive as</a:t>
            </a:r>
          </a:p>
          <a:p>
            <a:pPr>
              <a:buFontTx/>
              <a:buNone/>
              <a:defRPr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expressing a condition contrary to fact, the 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form of the verb in an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if 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clause, or the form of a verb that expresses a wish.</a:t>
            </a:r>
          </a:p>
        </p:txBody>
      </p:sp>
    </p:spTree>
  </p:cSld>
  <p:clrMapOvr>
    <a:masterClrMapping/>
  </p:clrMapOvr>
  <p:transition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685800"/>
            <a:ext cx="7772400" cy="4800600"/>
          </a:xfrm>
        </p:spPr>
        <p:txBody>
          <a:bodyPr/>
          <a:lstStyle/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If it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rains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, I shall not go.</a:t>
            </a: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If it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Ken, he would try.  (notice </a:t>
            </a:r>
            <a:r>
              <a:rPr lang="en-US" altLang="ja-JP" dirty="0">
                <a:latin typeface="Garamond" charset="0"/>
                <a:ea typeface="ＭＳ Ｐゴシック" charset="0"/>
                <a:cs typeface="ＭＳ Ｐゴシック" charset="0"/>
              </a:rPr>
              <a:t>“were” not “was”)</a:t>
            </a: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If I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you, I</a:t>
            </a:r>
            <a:r>
              <a:rPr lang="en-US" altLang="ja-JP" dirty="0">
                <a:latin typeface="Garamond" charset="0"/>
                <a:ea typeface="ＭＳ Ｐゴシック" charset="0"/>
                <a:cs typeface="ＭＳ Ｐゴシック" charset="0"/>
              </a:rPr>
              <a:t>’d quit right now.</a:t>
            </a: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She acts as if she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my mother.</a:t>
            </a: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I wish I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there.</a:t>
            </a:r>
          </a:p>
          <a:p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If she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at home, she would answer the bell.</a:t>
            </a:r>
          </a:p>
          <a:p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In the subjunctive mood, the past tense singular form of “to be” is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 not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was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. </a:t>
            </a:r>
          </a:p>
          <a:p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Hmmm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Most of the verbs, when conjugated for these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various moods, look no different from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mood to mood. This is increasingly becoming a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neglected portion of grammar. Perhaps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rightfully so. </a:t>
            </a:r>
            <a:r>
              <a:rPr lang="en-US" i="1" dirty="0">
                <a:latin typeface="Garamond" charset="0"/>
                <a:ea typeface="ＭＳ Ｐゴシック" charset="0"/>
                <a:cs typeface="ＭＳ Ｐゴシック" charset="0"/>
              </a:rPr>
              <a:t>What do you think?</a:t>
            </a: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transitive &amp; intransitive verbs 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(again)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>
                <a:latin typeface="Garamond" charset="0"/>
                <a:ea typeface="ＭＳ Ｐゴシック" charset="0"/>
                <a:cs typeface="ＭＳ Ｐゴシック" charset="0"/>
              </a:rPr>
              <a:t>In the active voice, transitive verbs are verbs that cannot complete their meaning without the help of a direct object. The verb is something that someone or something does to someone or something else:</a:t>
            </a:r>
          </a:p>
          <a:p>
            <a:pPr marL="0" indent="0">
              <a:buFontTx/>
              <a:buNone/>
            </a:pPr>
            <a:endParaRPr lang="en-US" sz="2800">
              <a:latin typeface="Garamond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</a:rPr>
              <a:t>We bounced the idea around the room.</a:t>
            </a:r>
          </a:p>
          <a:p>
            <a:pPr lvl="1"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</a:rPr>
              <a:t>He yanked her out of her socks.</a:t>
            </a:r>
          </a:p>
          <a:p>
            <a:pPr lvl="1">
              <a:buFontTx/>
              <a:buNone/>
            </a:pPr>
            <a:r>
              <a:rPr lang="en-US" sz="2400">
                <a:latin typeface="Garamond" charset="0"/>
                <a:ea typeface="ＭＳ Ｐゴシック" charset="0"/>
              </a:rPr>
              <a:t>She missed the last bus.</a:t>
            </a:r>
          </a:p>
        </p:txBody>
      </p:sp>
    </p:spTree>
  </p:cSld>
  <p:clrMapOvr>
    <a:masterClrMapping/>
  </p:clrMapOvr>
  <p:transition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transitive &amp; intransitive verbs </a:t>
            </a: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(again)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772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>
                <a:latin typeface="Garamond" charset="0"/>
                <a:ea typeface="ＭＳ Ｐゴシック" charset="0"/>
                <a:cs typeface="ＭＳ Ｐゴシック" charset="0"/>
              </a:rPr>
              <a:t>In the passive voice, verbs are always transitive because they necessarily have a recipient of the action of the verb</a:t>
            </a:r>
          </a:p>
          <a:p>
            <a:pPr marL="0" indent="0">
              <a:buFontTx/>
              <a:buNone/>
            </a:pPr>
            <a:endParaRPr lang="en-US" sz="28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The idea was bounced around the room by us.</a:t>
            </a: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She was yanked out of her socks by him.</a:t>
            </a: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The last bus was missed by her.</a:t>
            </a:r>
          </a:p>
          <a:p>
            <a:pPr lvl="1">
              <a:buFontTx/>
              <a:buNone/>
            </a:pPr>
            <a:endParaRPr lang="en-US" sz="2400" dirty="0">
              <a:latin typeface="Garamond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The idea was bounced around the room.</a:t>
            </a: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She was yanked out of her socks.</a:t>
            </a: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The last bus was missed.</a:t>
            </a:r>
          </a:p>
        </p:txBody>
      </p:sp>
    </p:spTree>
  </p:cSld>
  <p:clrMapOvr>
    <a:masterClrMapping/>
  </p:clrMapOvr>
  <p:transition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How does this relate to Voice?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When you have transitive verbs – verbs that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convey their action to objects – you can use the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active or passive voice. When the subject acts,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the verb is active. When the subject is acted</a:t>
            </a:r>
          </a:p>
          <a:p>
            <a:pPr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upon, the verb is passive.</a:t>
            </a:r>
          </a:p>
          <a:p>
            <a:pPr lvl="1">
              <a:buFontTx/>
              <a:buNone/>
            </a:pPr>
            <a:endParaRPr lang="en-US" sz="1400" dirty="0">
              <a:latin typeface="Garamond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The dog chewed the rug.  (</a:t>
            </a:r>
            <a:r>
              <a:rPr lang="en-US" sz="2400" i="1" dirty="0">
                <a:latin typeface="Garamond" charset="0"/>
                <a:ea typeface="ＭＳ Ｐゴシック" charset="0"/>
              </a:rPr>
              <a:t>active</a:t>
            </a:r>
            <a:r>
              <a:rPr lang="en-US" sz="2400" dirty="0">
                <a:latin typeface="Garamond" charset="0"/>
                <a:ea typeface="ＭＳ Ｐゴシック" charset="0"/>
              </a:rPr>
              <a:t>)</a:t>
            </a:r>
          </a:p>
          <a:p>
            <a:pPr lvl="1"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</a:rPr>
              <a:t>The rug was chewed by the dog.  (</a:t>
            </a:r>
            <a:r>
              <a:rPr lang="en-US" sz="2400" i="1" dirty="0">
                <a:latin typeface="Garamond" charset="0"/>
                <a:ea typeface="ＭＳ Ｐゴシック" charset="0"/>
              </a:rPr>
              <a:t>passive</a:t>
            </a:r>
            <a:r>
              <a:rPr lang="en-US" sz="2400" dirty="0">
                <a:latin typeface="Garamond" charset="0"/>
                <a:ea typeface="ＭＳ Ｐゴシック" charset="0"/>
              </a:rPr>
              <a:t>—“by the dog</a:t>
            </a:r>
            <a:r>
              <a:rPr lang="en-US" altLang="ja-JP" sz="2400" dirty="0">
                <a:latin typeface="Garamond" charset="0"/>
                <a:ea typeface="ＭＳ Ｐゴシック" charset="0"/>
              </a:rPr>
              <a:t>” is an adverbial prep. phrase modifying “was chewed”)</a:t>
            </a:r>
            <a:endParaRPr lang="en-US" sz="2400" dirty="0">
              <a:latin typeface="Garamond" charset="0"/>
              <a:ea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Verbs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486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u="sng" dirty="0">
                <a:latin typeface="Garamond" charset="0"/>
                <a:ea typeface="ＭＳ Ｐゴシック" charset="0"/>
                <a:cs typeface="ＭＳ Ｐゴシック" charset="0"/>
              </a:rPr>
              <a:t>Principal parts of the verb </a:t>
            </a:r>
            <a:r>
              <a:rPr lang="en-US" i="1" u="sng" dirty="0">
                <a:latin typeface="Garamond" charset="0"/>
                <a:ea typeface="ＭＳ Ｐゴシック" charset="0"/>
                <a:cs typeface="ＭＳ Ｐゴシック" charset="0"/>
              </a:rPr>
              <a:t>to row</a:t>
            </a:r>
          </a:p>
          <a:p>
            <a:pPr algn="ctr"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row – root &amp; present tense form</a:t>
            </a:r>
          </a:p>
          <a:p>
            <a:pPr algn="ctr"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rowed – past tense</a:t>
            </a:r>
          </a:p>
          <a:p>
            <a:pPr algn="ctr"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rowing – present participle</a:t>
            </a:r>
          </a:p>
          <a:p>
            <a:pPr algn="ctr">
              <a:buFontTx/>
              <a:buNone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rowed – past participle</a:t>
            </a:r>
          </a:p>
          <a:p>
            <a:pPr algn="ctr">
              <a:buFontTx/>
              <a:buNone/>
            </a:pPr>
            <a:endParaRPr lang="en-US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It is important to understand that all verbs conjugate into standard forms.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Helping verbs</a:t>
            </a:r>
            <a:r>
              <a:rPr lang="en-US" sz="2000" dirty="0">
                <a:latin typeface="Garamond" charset="0"/>
                <a:ea typeface="ＭＳ Ｐゴシック" charset="0"/>
                <a:cs typeface="ＭＳ Ｐゴシック" charset="0"/>
              </a:rPr>
              <a:t> join with these forms to create a range of tenses.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772400" cy="1143000"/>
          </a:xfrm>
        </p:spPr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transitive &amp; intransitive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4495800"/>
          </a:xfrm>
        </p:spPr>
        <p:txBody>
          <a:bodyPr/>
          <a:lstStyle/>
          <a:p>
            <a:pPr marL="0" indent="0">
              <a:buFontTx/>
              <a:buNone/>
              <a:tabLst>
                <a:tab pos="114300" algn="l"/>
              </a:tabLst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Intransitive verbs are verbs capable of </a:t>
            </a:r>
          </a:p>
          <a:p>
            <a:pPr marL="0" indent="0">
              <a:buFontTx/>
              <a:buNone/>
              <a:tabLst>
                <a:tab pos="114300" algn="l"/>
              </a:tabLst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expressing themselves without requiring a verb</a:t>
            </a:r>
          </a:p>
          <a:p>
            <a:pPr marL="0" indent="0">
              <a:buFontTx/>
              <a:buNone/>
              <a:tabLst>
                <a:tab pos="114300" algn="l"/>
              </a:tabLst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object to complete their meaning; they simply need an actor or agent.</a:t>
            </a:r>
          </a:p>
          <a:p>
            <a:pPr marL="0" indent="0">
              <a:lnSpc>
                <a:spcPct val="40000"/>
              </a:lnSpc>
              <a:buFontTx/>
              <a:buNone/>
              <a:tabLst>
                <a:tab pos="114300" algn="l"/>
              </a:tabLst>
            </a:pP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tabLst>
                <a:tab pos="114300" algn="l"/>
              </a:tabLst>
            </a:pPr>
            <a:r>
              <a:rPr lang="en-US" sz="2800">
                <a:latin typeface="Garamond" charset="0"/>
                <a:ea typeface="ＭＳ Ｐゴシック" charset="0"/>
                <a:cs typeface="ＭＳ Ｐゴシック" charset="0"/>
              </a:rPr>
              <a:t>	 The cloud thundered.</a:t>
            </a:r>
            <a:endParaRPr lang="en-US">
              <a:latin typeface="Garamond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  <a:tabLst>
                <a:tab pos="114300" algn="l"/>
              </a:tabLst>
            </a:pPr>
            <a:r>
              <a:rPr lang="en-US">
                <a:latin typeface="Garamond" charset="0"/>
                <a:ea typeface="ＭＳ Ｐゴシック" charset="0"/>
              </a:rPr>
              <a:t>James blushed.</a:t>
            </a:r>
          </a:p>
          <a:p>
            <a:pPr lvl="1">
              <a:buFontTx/>
              <a:buNone/>
              <a:tabLst>
                <a:tab pos="114300" algn="l"/>
              </a:tabLst>
            </a:pPr>
            <a:r>
              <a:rPr lang="en-US">
                <a:latin typeface="Garamond" charset="0"/>
                <a:ea typeface="ＭＳ Ｐゴシック" charset="0"/>
              </a:rPr>
              <a:t>Teddy sulked.</a:t>
            </a:r>
          </a:p>
          <a:p>
            <a:pPr lvl="1">
              <a:buFontTx/>
              <a:buNone/>
              <a:tabLst>
                <a:tab pos="114300" algn="l"/>
              </a:tabLst>
            </a:pPr>
            <a:r>
              <a:rPr lang="en-US">
                <a:latin typeface="Garamond" charset="0"/>
                <a:ea typeface="ＭＳ Ｐゴシック" charset="0"/>
              </a:rPr>
              <a:t>She was proud.</a:t>
            </a:r>
          </a:p>
        </p:txBody>
      </p:sp>
    </p:spTree>
  </p:cSld>
  <p:clrMapOvr>
    <a:masterClrMapping/>
  </p:clrMapOvr>
  <p:transition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2"/>
          <p:cNvSpPr txBox="1">
            <a:spLocks noChangeArrowheads="1"/>
          </p:cNvSpPr>
          <p:nvPr/>
        </p:nvSpPr>
        <p:spPr bwMode="auto">
          <a:xfrm>
            <a:off x="3200400" y="2057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enough on verbs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Verbs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4572000"/>
          </a:xfrm>
        </p:spPr>
        <p:txBody>
          <a:bodyPr/>
          <a:lstStyle/>
          <a:p>
            <a:pPr>
              <a:buFont typeface="Wingdings" charset="0"/>
              <a:buChar char="§"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fling (to fling); flung; flinging; flung.</a:t>
            </a:r>
          </a:p>
          <a:p>
            <a:pPr>
              <a:buFont typeface="Wingdings" charset="0"/>
              <a:buChar char="§"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forget (to forget); forgot; forgetting; forgotten</a:t>
            </a:r>
          </a:p>
          <a:p>
            <a:pPr>
              <a:buFont typeface="Wingdings" charset="0"/>
              <a:buChar char="§"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catch (to catch); caught; catching; caught</a:t>
            </a:r>
          </a:p>
          <a:p>
            <a:pPr>
              <a:buFont typeface="Wingdings" charset="0"/>
              <a:buChar char="§"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burst (to burst); burst; bursting; burst</a:t>
            </a:r>
          </a:p>
          <a:p>
            <a:pPr>
              <a:buFont typeface="Wingdings" charset="0"/>
              <a:buChar char="§"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Is, am, are (to be); was, were; being; been</a:t>
            </a:r>
          </a:p>
          <a:p>
            <a:pPr>
              <a:buFont typeface="Wingdings" charset="0"/>
              <a:buChar char="Ø"/>
            </a:pPr>
            <a:endParaRPr lang="en-US" sz="2400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I fling; I flung; I am flinging; I have flung.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I burst; I burst; I am bursting; I have burst.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I am; I was; I am being; I have been.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Garamond" charset="0"/>
                <a:ea typeface="ＭＳ Ｐゴシック" charset="0"/>
                <a:cs typeface="ＭＳ Ｐゴシック" charset="0"/>
              </a:rPr>
              <a:t>A Definition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772400" cy="5257800"/>
          </a:xfrm>
        </p:spPr>
        <p:txBody>
          <a:bodyPr/>
          <a:lstStyle/>
          <a:p>
            <a:pPr marL="0" indent="3175" algn="just">
              <a:spcBef>
                <a:spcPct val="0"/>
              </a:spcBef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A verb is a word that expresses action or a state of being, which</a:t>
            </a:r>
          </a:p>
          <a:p>
            <a:pPr marL="0" indent="3175" algn="just">
              <a:spcBef>
                <a:spcPct val="0"/>
              </a:spcBef>
              <a:buFontTx/>
              <a:buNone/>
            </a:pP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means that it makes a statement about the subject. For example, 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The boy </a:t>
            </a:r>
            <a:r>
              <a:rPr lang="en-US" altLang="ja-JP" sz="2400" i="1" dirty="0">
                <a:latin typeface="Garamond" charset="0"/>
                <a:ea typeface="ＭＳ Ｐゴシック" charset="0"/>
                <a:cs typeface="ＭＳ Ｐゴシック" charset="0"/>
              </a:rPr>
              <a:t>stole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the candy bar.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The word </a:t>
            </a:r>
            <a:r>
              <a:rPr lang="en-US" altLang="ja-JP" sz="2400" i="1" dirty="0">
                <a:latin typeface="Garamond" charset="0"/>
                <a:ea typeface="ＭＳ Ｐゴシック" charset="0"/>
                <a:cs typeface="ＭＳ Ｐゴシック" charset="0"/>
              </a:rPr>
              <a:t>stole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is an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action verb, as most English verbs are. But—and this is an important but—some verbs do not express action; they connect, or link, the subject to a noun or adjective in the predicate. For example, 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Harmon </a:t>
            </a:r>
            <a:r>
              <a:rPr lang="en-US" altLang="ja-JP" sz="2400" i="1" dirty="0">
                <a:latin typeface="Garamond" charset="0"/>
                <a:ea typeface="ＭＳ Ｐゴシック" charset="0"/>
                <a:cs typeface="ＭＳ Ｐゴシック" charset="0"/>
              </a:rPr>
              <a:t>is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old,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Her cooking </a:t>
            </a:r>
            <a:r>
              <a:rPr lang="en-US" altLang="ja-JP" sz="2400" i="1" dirty="0">
                <a:latin typeface="Garamond" charset="0"/>
                <a:ea typeface="ＭＳ Ｐゴシック" charset="0"/>
                <a:cs typeface="ＭＳ Ｐゴシック" charset="0"/>
              </a:rPr>
              <a:t>smells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good,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and 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My dog’s name </a:t>
            </a:r>
            <a:r>
              <a:rPr lang="en-US" altLang="ja-JP" sz="2400" i="1" dirty="0">
                <a:latin typeface="Garamond" charset="0"/>
                <a:ea typeface="ＭＳ Ｐゴシック" charset="0"/>
                <a:cs typeface="ＭＳ Ｐゴシック" charset="0"/>
              </a:rPr>
              <a:t>was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Corky.</a:t>
            </a:r>
            <a:r>
              <a:rPr lang="ja-JP" altLang="en-US" sz="2400" dirty="0">
                <a:latin typeface="Garamond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Garamond" charset="0"/>
                <a:ea typeface="ＭＳ Ｐゴシック" charset="0"/>
                <a:cs typeface="ＭＳ Ｐゴシック" charset="0"/>
              </a:rPr>
              <a:t> Any form of the verb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to be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 and in many cases any verb of the senses, such as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smell, taste, look, feel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, as well as some other verbs like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grow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become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appear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seem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remain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stay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prove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aramond" charset="0"/>
                <a:ea typeface="ＭＳ Ｐゴシック" charset="0"/>
                <a:cs typeface="ＭＳ Ｐゴシック" charset="0"/>
              </a:rPr>
              <a:t>turn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—in some instances), are called copulative or </a:t>
            </a:r>
            <a:r>
              <a:rPr lang="en-US" sz="2400" dirty="0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Linking </a:t>
            </a:r>
            <a:r>
              <a:rPr lang="en-US" sz="2400" dirty="0">
                <a:latin typeface="Garamond" charset="0"/>
                <a:ea typeface="ＭＳ Ｐゴシック" charset="0"/>
                <a:cs typeface="ＭＳ Ｐゴシック" charset="0"/>
              </a:rPr>
              <a:t>verbs.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					adapted from </a:t>
            </a:r>
            <a:r>
              <a:rPr lang="en-US" sz="1800" i="1" dirty="0">
                <a:latin typeface="Garamond" charset="0"/>
                <a:ea typeface="ＭＳ Ｐゴシック" charset="0"/>
                <a:cs typeface="ＭＳ Ｐゴシック" charset="0"/>
              </a:rPr>
              <a:t>The One-Minute Grammarian</a:t>
            </a:r>
            <a:r>
              <a:rPr lang="en-US" sz="1800" dirty="0">
                <a:latin typeface="Garamond" charset="0"/>
                <a:ea typeface="ＭＳ Ｐゴシック" charset="0"/>
                <a:cs typeface="ＭＳ Ｐゴシック" charset="0"/>
              </a:rPr>
              <a:t>.</a:t>
            </a:r>
            <a:endParaRPr lang="en-US" sz="2400" dirty="0"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Verbs are classified as </a:t>
            </a:r>
            <a:r>
              <a:rPr lang="en-US" sz="4000" i="1" u="sng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transitive</a:t>
            </a:r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4000" i="1" u="sng">
                <a:solidFill>
                  <a:srgbClr val="FF0000"/>
                </a:solidFill>
                <a:latin typeface="Garamond" charset="0"/>
                <a:ea typeface="ＭＳ Ｐゴシック" charset="0"/>
                <a:cs typeface="ＭＳ Ｐゴシック" charset="0"/>
              </a:rPr>
              <a:t>intransitive</a:t>
            </a:r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For Starters (it is more complicated than this):</a:t>
            </a:r>
          </a:p>
          <a:p>
            <a:pPr marL="0" indent="0">
              <a:buFontTx/>
              <a:buNone/>
              <a:defRPr/>
            </a:pPr>
            <a:endParaRPr lang="en-US" sz="1800" u="sng" dirty="0">
              <a:latin typeface="Garamond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u="sng" dirty="0">
                <a:latin typeface="Garamond" charset="0"/>
                <a:ea typeface="ＭＳ Ｐゴシック" charset="0"/>
                <a:cs typeface="ＭＳ Ｐゴシック" charset="0"/>
              </a:rPr>
              <a:t>Transitive verbs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cannot complete their meaning without the help of a direct object.</a:t>
            </a:r>
          </a:p>
          <a:p>
            <a:pPr>
              <a:defRPr/>
            </a:pPr>
            <a:r>
              <a:rPr lang="en-US" u="sng" dirty="0">
                <a:latin typeface="Garamond" charset="0"/>
                <a:ea typeface="ＭＳ Ｐゴシック" charset="0"/>
                <a:cs typeface="ＭＳ Ｐゴシック" charset="0"/>
              </a:rPr>
              <a:t>Intransitive verbs</a:t>
            </a:r>
            <a:r>
              <a:rPr lang="en-US" dirty="0">
                <a:latin typeface="Garamond" charset="0"/>
                <a:ea typeface="ＭＳ Ｐゴシック" charset="0"/>
                <a:cs typeface="ＭＳ Ｐゴシック" charset="0"/>
              </a:rPr>
              <a:t> do not take a direct object, or to put it another way, they do not need an object to complete their meaning.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  <a:ea typeface="ＭＳ Ｐゴシック" charset="0"/>
                <a:cs typeface="ＭＳ Ｐゴシック" charset="0"/>
              </a:rPr>
              <a:t>Some verbs can be transitive in one context &amp; intransitive in another.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5000" y="2133600"/>
            <a:ext cx="53340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lvl="1"/>
            <a:r>
              <a:rPr lang="en-US" sz="2800"/>
              <a:t>The bear </a:t>
            </a:r>
            <a:r>
              <a:rPr lang="en-US" sz="2800" i="1"/>
              <a:t>shot</a:t>
            </a:r>
            <a:r>
              <a:rPr lang="en-US" sz="2800"/>
              <a:t> the hunter. </a:t>
            </a:r>
            <a:r>
              <a:rPr lang="en-US"/>
              <a:t>(trans.)</a:t>
            </a:r>
            <a:endParaRPr lang="en-US" sz="2800"/>
          </a:p>
          <a:p>
            <a:pPr lvl="1"/>
            <a:endParaRPr lang="en-US" sz="2800"/>
          </a:p>
          <a:p>
            <a:pPr lvl="1"/>
            <a:r>
              <a:rPr lang="en-US" sz="2800"/>
              <a:t>He </a:t>
            </a:r>
            <a:r>
              <a:rPr lang="en-US" sz="2800" i="1"/>
              <a:t>shot</a:t>
            </a:r>
            <a:r>
              <a:rPr lang="en-US" sz="2800"/>
              <a:t> across the ice rink with the puck on his stick.  </a:t>
            </a:r>
            <a:r>
              <a:rPr lang="en-US"/>
              <a:t>(intran. w/ three prep. phrases but no d.o.)</a:t>
            </a:r>
            <a:endParaRPr lang="en-US" sz="2800"/>
          </a:p>
          <a:p>
            <a:pPr lvl="1"/>
            <a:endParaRPr lang="en-US" sz="2800"/>
          </a:p>
          <a:p>
            <a:pPr lvl="1"/>
            <a:r>
              <a:rPr lang="en-US" sz="2800"/>
              <a:t>The goose </a:t>
            </a:r>
            <a:r>
              <a:rPr lang="en-US" sz="2800" i="1"/>
              <a:t>approached</a:t>
            </a:r>
            <a:r>
              <a:rPr lang="en-US" sz="2800"/>
              <a:t> the gander.  </a:t>
            </a:r>
            <a:r>
              <a:rPr lang="en-US"/>
              <a:t>(trans.)</a:t>
            </a:r>
            <a:endParaRPr lang="en-US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1295400" y="609600"/>
            <a:ext cx="6858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lvl="1"/>
            <a:endParaRPr lang="en-US" sz="2800">
              <a:latin typeface="Times New Roman" charset="0"/>
            </a:endParaRPr>
          </a:p>
          <a:p>
            <a:pPr lvl="1"/>
            <a:r>
              <a:rPr lang="en-US" sz="2800"/>
              <a:t>[As the day of reckoning </a:t>
            </a:r>
            <a:r>
              <a:rPr lang="en-US" sz="2800" i="1"/>
              <a:t>approached</a:t>
            </a:r>
            <a:r>
              <a:rPr lang="en-US" sz="2800"/>
              <a:t>], we </a:t>
            </a:r>
            <a:r>
              <a:rPr lang="en-US" sz="2800" i="1"/>
              <a:t>worried</a:t>
            </a:r>
            <a:r>
              <a:rPr lang="en-US" sz="2800"/>
              <a:t> about the state of our accounting.  </a:t>
            </a:r>
            <a:r>
              <a:rPr lang="en-US"/>
              <a:t>(intrans. in the subordinate clause and intrans. in the main clause)</a:t>
            </a:r>
            <a:endParaRPr lang="en-US" sz="2800"/>
          </a:p>
          <a:p>
            <a:pPr lvl="1"/>
            <a:endParaRPr lang="en-US" sz="2800"/>
          </a:p>
          <a:p>
            <a:pPr lvl="1"/>
            <a:r>
              <a:rPr lang="en-US" sz="2800"/>
              <a:t>Luke </a:t>
            </a:r>
            <a:r>
              <a:rPr lang="en-US" sz="2800" i="1"/>
              <a:t>mourned</a:t>
            </a:r>
            <a:r>
              <a:rPr lang="en-US" sz="2800"/>
              <a:t> Old Ben.  </a:t>
            </a:r>
            <a:r>
              <a:rPr lang="en-US"/>
              <a:t>(trans.)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Examining the empty food trough, the cat herd </a:t>
            </a:r>
            <a:r>
              <a:rPr lang="en-US" sz="2800" i="1"/>
              <a:t>mourned</a:t>
            </a:r>
            <a:r>
              <a:rPr lang="en-US" sz="2800"/>
              <a:t>. </a:t>
            </a:r>
            <a:r>
              <a:rPr lang="en-US"/>
              <a:t>(intrans.)</a:t>
            </a: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itchFamily="-111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1043</TotalTime>
  <Words>2706</Words>
  <Application>Microsoft Macintosh PowerPoint</Application>
  <PresentationFormat>On-screen Show (4:3)</PresentationFormat>
  <Paragraphs>340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Garamond</vt:lpstr>
      <vt:lpstr>Impact</vt:lpstr>
      <vt:lpstr>Times New Roman</vt:lpstr>
      <vt:lpstr>Wingdings</vt:lpstr>
      <vt:lpstr>Blush</vt:lpstr>
      <vt:lpstr>Verbs</vt:lpstr>
      <vt:lpstr>Verbs</vt:lpstr>
      <vt:lpstr>Verbs</vt:lpstr>
      <vt:lpstr>Verbs</vt:lpstr>
      <vt:lpstr>Verbs</vt:lpstr>
      <vt:lpstr>A Definition</vt:lpstr>
      <vt:lpstr>Verbs are classified as transitive or intransitive. </vt:lpstr>
      <vt:lpstr>Some verbs can be transitive in one context &amp; intransitive in another.</vt:lpstr>
      <vt:lpstr>PowerPoint Presentation</vt:lpstr>
      <vt:lpstr>The relationship of Linking Verbs and Intransitive Verbs</vt:lpstr>
      <vt:lpstr>The relationship of Linking Verbs and Intransitive Verbs</vt:lpstr>
      <vt:lpstr>The relationship of Linking Verbs and Intransitive Verbs</vt:lpstr>
      <vt:lpstr>turning to Turn</vt:lpstr>
      <vt:lpstr>Back pocket knowledge</vt:lpstr>
      <vt:lpstr>PowerPoint Presentation</vt:lpstr>
      <vt:lpstr>The Linking Verb</vt:lpstr>
      <vt:lpstr>PowerPoint Presentation</vt:lpstr>
      <vt:lpstr>Tenses</vt:lpstr>
      <vt:lpstr>Tenses</vt:lpstr>
      <vt:lpstr>Tenses</vt:lpstr>
      <vt:lpstr>Tenses</vt:lpstr>
      <vt:lpstr>Tenses</vt:lpstr>
      <vt:lpstr>to be is complicated</vt:lpstr>
      <vt:lpstr>Auxiliary (helping) verbs</vt:lpstr>
      <vt:lpstr>Modal Auxiliary verbs</vt:lpstr>
      <vt:lpstr>Number</vt:lpstr>
      <vt:lpstr>Voice</vt:lpstr>
      <vt:lpstr>PowerPoint Presentation</vt:lpstr>
      <vt:lpstr>Voice—The two-part analysis</vt:lpstr>
      <vt:lpstr>PowerPoint Presentation</vt:lpstr>
      <vt:lpstr>Mood</vt:lpstr>
      <vt:lpstr>Indicative Mood</vt:lpstr>
      <vt:lpstr>The Imperative Mood</vt:lpstr>
      <vt:lpstr>The Subjunctive Mood</vt:lpstr>
      <vt:lpstr>PowerPoint Presentation</vt:lpstr>
      <vt:lpstr>Hmmm</vt:lpstr>
      <vt:lpstr>transitive &amp; intransitive verbs (again)</vt:lpstr>
      <vt:lpstr>transitive &amp; intransitive verbs (again)</vt:lpstr>
      <vt:lpstr>How does this relate to Voice?</vt:lpstr>
      <vt:lpstr>transitive &amp; intransitive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Tom Kinsella</dc:creator>
  <cp:lastModifiedBy>Kinsella, Thomas</cp:lastModifiedBy>
  <cp:revision>183</cp:revision>
  <dcterms:created xsi:type="dcterms:W3CDTF">2011-07-04T15:33:57Z</dcterms:created>
  <dcterms:modified xsi:type="dcterms:W3CDTF">2023-09-20T01:20:46Z</dcterms:modified>
</cp:coreProperties>
</file>