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3" r:id="rId1"/>
  </p:sldMasterIdLst>
  <p:notesMasterIdLst>
    <p:notesMasterId r:id="rId21"/>
  </p:notesMasterIdLst>
  <p:sldIdLst>
    <p:sldId id="257" r:id="rId2"/>
    <p:sldId id="272" r:id="rId3"/>
    <p:sldId id="273" r:id="rId4"/>
    <p:sldId id="271" r:id="rId5"/>
    <p:sldId id="258" r:id="rId6"/>
    <p:sldId id="259" r:id="rId7"/>
    <p:sldId id="274" r:id="rId8"/>
    <p:sldId id="260" r:id="rId9"/>
    <p:sldId id="261" r:id="rId10"/>
    <p:sldId id="262" r:id="rId11"/>
    <p:sldId id="263" r:id="rId12"/>
    <p:sldId id="265" r:id="rId13"/>
    <p:sldId id="267" r:id="rId14"/>
    <p:sldId id="268" r:id="rId15"/>
    <p:sldId id="269" r:id="rId16"/>
    <p:sldId id="270" r:id="rId17"/>
    <p:sldId id="26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FEB642-976F-6445-8B34-83A92BC2B1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04C71-C286-314D-AC29-D6088705848B}" type="slidenum">
              <a:rPr lang="en-US"/>
              <a:pPr/>
              <a:t>1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283F6-B93A-574B-B8B3-EAA738714C9E}" type="slidenum">
              <a:rPr lang="en-US"/>
              <a:pPr/>
              <a:t>10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9B25A-AE66-D54D-8895-CD60C2D14063}" type="slidenum">
              <a:rPr lang="en-US"/>
              <a:pPr/>
              <a:t>11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21AAB-6109-AA4B-9082-0260F8A1FEBD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5E799-75D6-9548-8D12-26EF9C473064}" type="slidenum">
              <a:rPr lang="en-US"/>
              <a:pPr/>
              <a:t>13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0DA07-F8D1-5040-A9FF-842C3DD970B6}" type="slidenum">
              <a:rPr lang="en-US"/>
              <a:pPr/>
              <a:t>14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40339-8C3D-7B4D-A075-A9D4D354D150}" type="slidenum">
              <a:rPr lang="en-US"/>
              <a:pPr/>
              <a:t>15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3395A-89AC-E741-9561-08DD31F80B4D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2A118-F8B3-5E49-8C5E-BCA29A466700}" type="slidenum">
              <a:rPr lang="en-US"/>
              <a:pPr/>
              <a:t>17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179F1-8C2E-E140-B8D0-D4A653504B2E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179F1-8C2E-E140-B8D0-D4A653504B2E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179F1-8C2E-E140-B8D0-D4A653504B2E}" type="slidenum">
              <a:rPr lang="en-US"/>
              <a:pPr/>
              <a:t>2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DF9B0-1785-4C48-A97A-C1A28E08D9B6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94699-35BC-3049-A892-A3997C1ED4D5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44DDF-BED2-B542-A6A2-18F6D45337C2}" type="slidenum">
              <a:rPr lang="en-US"/>
              <a:pPr/>
              <a:t>5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473BD-0313-0645-A85B-CCE3016D6D59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9A176-FEF1-E645-A1E8-11DFE33E62D5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EB46F-C2B1-C046-9123-9BCF4E98EA94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F4A5A-DA20-A44C-B539-9EFF6718C373}" type="slidenum">
              <a:rPr lang="en-US"/>
              <a:pPr/>
              <a:t>9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latin typeface="Times New Roman" pitchFamily="-107" charset="0"/>
              </a:endParaRPr>
            </a:p>
          </p:txBody>
        </p:sp>
        <p:grpSp>
          <p:nvGrpSpPr>
            <p:cNvPr id="1946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pitchFamily="-107" charset="0"/>
                </a:endParaRPr>
              </a:p>
            </p:txBody>
          </p:sp>
          <p:sp>
            <p:nvSpPr>
              <p:cNvPr id="1946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pitchFamily="-107" charset="0"/>
                </a:endParaRPr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6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946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pitchFamily="-107" charset="0"/>
                </a:endParaRPr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4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-107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DA1477-355D-854C-A7B3-032EACA66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3137A7-83A8-DD43-BD67-320E6D2B7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103987-F0B3-F14B-B511-CF248E543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052D44-3577-E048-A26E-619FB21DD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D33A51-39D3-DB41-B80E-108EE116D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CE3517-C493-C94B-AB67-9C6F1C97A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A4CAF3-A631-D84A-8F6C-F261F0604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CC0415-F19B-2D42-A228-1A40E255C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C128A7-0ECD-E74E-A415-628489235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973BE0-D4F9-F24B-92E5-B3BF9AE84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778F5E-1F47-6A44-8BAE-5470FC5A4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latin typeface="Times New Roman" pitchFamily="-107" charset="0"/>
              </a:endParaRPr>
            </a:p>
          </p:txBody>
        </p:sp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pitchFamily="-107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B525D90-84E8-7641-9AF1-82FE8011B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-107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7" charset="2"/>
        <a:buChar char="n"/>
        <a:defRPr sz="26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-107" charset="2"/>
        <a:buChar char="n"/>
        <a:defRPr sz="23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24000" y="1828800"/>
            <a:ext cx="66294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Garamond" pitchFamily="-107" charset="0"/>
              </a:rPr>
              <a:t>Verbals are words that at root have a verb form but no longer function as complete (finite) verbs.</a:t>
            </a:r>
          </a:p>
          <a:p>
            <a:pPr>
              <a:spcBef>
                <a:spcPct val="50000"/>
              </a:spcBef>
            </a:pPr>
            <a:r>
              <a:rPr lang="en-US" sz="2800" b="1" u="sng">
                <a:latin typeface="Garamond" pitchFamily="-107" charset="0"/>
              </a:rPr>
              <a:t>Infinitives</a:t>
            </a:r>
            <a:r>
              <a:rPr lang="en-US" sz="2800">
                <a:latin typeface="Garamond" pitchFamily="-107" charset="0"/>
              </a:rPr>
              <a:t> – </a:t>
            </a:r>
            <a:r>
              <a:rPr lang="en-US" sz="2800" i="1">
                <a:latin typeface="Garamond" pitchFamily="-107" charset="0"/>
              </a:rPr>
              <a:t>To Run –</a:t>
            </a:r>
            <a:r>
              <a:rPr lang="en-US" sz="2800">
                <a:latin typeface="Garamond" pitchFamily="-107" charset="0"/>
              </a:rPr>
              <a:t> function as nouns, adjectives or adverbs</a:t>
            </a:r>
          </a:p>
          <a:p>
            <a:pPr>
              <a:spcBef>
                <a:spcPct val="50000"/>
              </a:spcBef>
            </a:pPr>
            <a:r>
              <a:rPr lang="en-US" sz="2800" b="1" u="sng">
                <a:latin typeface="Garamond" pitchFamily="-107" charset="0"/>
              </a:rPr>
              <a:t>Participles</a:t>
            </a:r>
            <a:r>
              <a:rPr lang="en-US" sz="2800">
                <a:latin typeface="Garamond" pitchFamily="-107" charset="0"/>
              </a:rPr>
              <a:t> – </a:t>
            </a:r>
            <a:r>
              <a:rPr lang="en-US" sz="2800" i="1">
                <a:latin typeface="Garamond" pitchFamily="-107" charset="0"/>
              </a:rPr>
              <a:t>Running</a:t>
            </a:r>
            <a:r>
              <a:rPr lang="en-US" sz="2800">
                <a:latin typeface="Garamond" pitchFamily="-107" charset="0"/>
              </a:rPr>
              <a:t> water; </a:t>
            </a:r>
            <a:r>
              <a:rPr lang="en-US" sz="2800" i="1">
                <a:latin typeface="Garamond" pitchFamily="-107" charset="0"/>
              </a:rPr>
              <a:t>worn</a:t>
            </a:r>
            <a:r>
              <a:rPr lang="en-US" sz="2800">
                <a:latin typeface="Garamond" pitchFamily="-107" charset="0"/>
              </a:rPr>
              <a:t> shoes – function as adjectives</a:t>
            </a:r>
          </a:p>
          <a:p>
            <a:pPr>
              <a:spcBef>
                <a:spcPct val="50000"/>
              </a:spcBef>
            </a:pPr>
            <a:r>
              <a:rPr lang="en-US" sz="2800" b="1" u="sng">
                <a:latin typeface="Garamond" pitchFamily="-107" charset="0"/>
              </a:rPr>
              <a:t>Gerunds</a:t>
            </a:r>
            <a:r>
              <a:rPr lang="en-US" sz="2800">
                <a:latin typeface="Garamond" pitchFamily="-107" charset="0"/>
              </a:rPr>
              <a:t> – </a:t>
            </a:r>
            <a:r>
              <a:rPr lang="en-US" sz="2800" i="1">
                <a:latin typeface="Garamond" pitchFamily="-107" charset="0"/>
              </a:rPr>
              <a:t>Running</a:t>
            </a:r>
            <a:r>
              <a:rPr lang="en-US" sz="2800">
                <a:latin typeface="Garamond" pitchFamily="-107" charset="0"/>
              </a:rPr>
              <a:t> is fun – function as nouns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Verbals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66800" y="1524000"/>
            <a:ext cx="7620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u="sng" dirty="0">
                <a:latin typeface="Garamond" pitchFamily="-107" charset="0"/>
              </a:rPr>
              <a:t>Actors</a:t>
            </a:r>
          </a:p>
          <a:p>
            <a:r>
              <a:rPr lang="en-US" sz="2400" dirty="0">
                <a:latin typeface="Garamond" pitchFamily="-107" charset="0"/>
              </a:rPr>
              <a:t>When infinitive phrases have an “actor,” they may be roughly characterized as the “subject” of the action or state expressed in the infinitive.</a:t>
            </a:r>
            <a:r>
              <a:rPr lang="en-US" sz="2400" dirty="0" smtClean="0">
                <a:latin typeface="Garamond" pitchFamily="-107" charset="0"/>
              </a:rPr>
              <a:t> Perhaps the denomination “pseudo-subject” is preferable. It </a:t>
            </a:r>
            <a:r>
              <a:rPr lang="en-US" sz="2400" dirty="0">
                <a:latin typeface="Garamond" pitchFamily="-107" charset="0"/>
              </a:rPr>
              <a:t>is somewhat misleading to use the word</a:t>
            </a:r>
            <a:r>
              <a:rPr lang="en-US" sz="2400" dirty="0" smtClean="0">
                <a:latin typeface="Garamond" pitchFamily="-107" charset="0"/>
              </a:rPr>
              <a:t> “subject” </a:t>
            </a:r>
            <a:r>
              <a:rPr lang="en-US" sz="2400" dirty="0">
                <a:latin typeface="Garamond" pitchFamily="-107" charset="0"/>
              </a:rPr>
              <a:t>since an infinitive phrase is not a full clause with a subject and a finite, or fully functioning, verb.</a:t>
            </a:r>
            <a:r>
              <a:rPr lang="en-US" sz="2400" dirty="0" smtClean="0">
                <a:latin typeface="Garamond" pitchFamily="-107" charset="0"/>
              </a:rPr>
              <a:t> Also </a:t>
            </a:r>
            <a:r>
              <a:rPr lang="en-US" sz="2400" dirty="0">
                <a:latin typeface="Garamond" pitchFamily="-107" charset="0"/>
              </a:rPr>
              <a:t>remember that when</a:t>
            </a:r>
            <a:r>
              <a:rPr lang="en-US" sz="2400" dirty="0" smtClean="0">
                <a:latin typeface="Garamond" pitchFamily="-107" charset="0"/>
              </a:rPr>
              <a:t> this actor of an infinitive is </a:t>
            </a:r>
            <a:r>
              <a:rPr lang="en-US" sz="2400" dirty="0">
                <a:latin typeface="Garamond" pitchFamily="-107" charset="0"/>
              </a:rPr>
              <a:t>a pronoun,</a:t>
            </a:r>
            <a:r>
              <a:rPr lang="en-US" sz="2400" dirty="0" smtClean="0">
                <a:latin typeface="Garamond" pitchFamily="-107" charset="0"/>
              </a:rPr>
              <a:t> it appears </a:t>
            </a:r>
            <a:r>
              <a:rPr lang="en-US" sz="2400" dirty="0">
                <a:latin typeface="Garamond" pitchFamily="-107" charset="0"/>
              </a:rPr>
              <a:t>in the objective case (</a:t>
            </a:r>
            <a:r>
              <a:rPr lang="en-US" sz="2400" i="1" dirty="0">
                <a:latin typeface="Garamond" pitchFamily="-107" charset="0"/>
              </a:rPr>
              <a:t>me</a:t>
            </a:r>
            <a:r>
              <a:rPr lang="en-US" sz="2400" dirty="0">
                <a:latin typeface="Garamond" pitchFamily="-107" charset="0"/>
              </a:rPr>
              <a:t>, not </a:t>
            </a:r>
            <a:r>
              <a:rPr lang="en-US" sz="2400" i="1" dirty="0">
                <a:latin typeface="Garamond" pitchFamily="-107" charset="0"/>
              </a:rPr>
              <a:t>I</a:t>
            </a:r>
            <a:r>
              <a:rPr lang="en-US" sz="2400" dirty="0">
                <a:latin typeface="Garamond" pitchFamily="-107" charset="0"/>
              </a:rPr>
              <a:t>; </a:t>
            </a:r>
            <a:r>
              <a:rPr lang="en-US" sz="2400" i="1" dirty="0">
                <a:latin typeface="Garamond" pitchFamily="-107" charset="0"/>
              </a:rPr>
              <a:t>him</a:t>
            </a:r>
            <a:r>
              <a:rPr lang="en-US" sz="2400" dirty="0">
                <a:latin typeface="Garamond" pitchFamily="-107" charset="0"/>
              </a:rPr>
              <a:t>, not </a:t>
            </a:r>
            <a:r>
              <a:rPr lang="en-US" sz="2400" i="1" dirty="0">
                <a:latin typeface="Garamond" pitchFamily="-107" charset="0"/>
              </a:rPr>
              <a:t>he</a:t>
            </a:r>
            <a:r>
              <a:rPr lang="en-US" sz="2400" dirty="0">
                <a:latin typeface="Garamond" pitchFamily="-107" charset="0"/>
              </a:rPr>
              <a:t>).  </a:t>
            </a:r>
          </a:p>
          <a:p>
            <a:endParaRPr lang="en-US" sz="2400" dirty="0">
              <a:latin typeface="Garamond" pitchFamily="-107" charset="0"/>
            </a:endParaRPr>
          </a:p>
          <a:p>
            <a:r>
              <a:rPr lang="en-US" sz="2400" dirty="0">
                <a:latin typeface="Garamond" pitchFamily="-107" charset="0"/>
              </a:rPr>
              <a:t>Certain verbs, when they take an infinitive direct object, require an actor for the infinitive phrase; others can’t have an actor.  Still other verbs can go either way.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447800" y="2819400"/>
            <a:ext cx="1752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Garamond" pitchFamily="-107" charset="0"/>
              </a:rPr>
              <a:t>agree</a:t>
            </a:r>
          </a:p>
          <a:p>
            <a:r>
              <a:rPr lang="en-US" sz="2400">
                <a:latin typeface="Garamond" pitchFamily="-107" charset="0"/>
              </a:rPr>
              <a:t>begin</a:t>
            </a:r>
          </a:p>
          <a:p>
            <a:r>
              <a:rPr lang="en-US" sz="2400">
                <a:latin typeface="Garamond" pitchFamily="-107" charset="0"/>
              </a:rPr>
              <a:t>continue</a:t>
            </a:r>
          </a:p>
          <a:p>
            <a:r>
              <a:rPr lang="en-US" sz="2400">
                <a:latin typeface="Garamond" pitchFamily="-107" charset="0"/>
              </a:rPr>
              <a:t>decide</a:t>
            </a:r>
          </a:p>
          <a:p>
            <a:r>
              <a:rPr lang="en-US" sz="2400">
                <a:latin typeface="Garamond" pitchFamily="-107" charset="0"/>
              </a:rPr>
              <a:t>fail</a:t>
            </a:r>
          </a:p>
          <a:p>
            <a:r>
              <a:rPr lang="en-US" sz="2400">
                <a:latin typeface="Garamond" pitchFamily="-107" charset="0"/>
              </a:rPr>
              <a:t>hesitate</a:t>
            </a:r>
          </a:p>
          <a:p>
            <a:r>
              <a:rPr lang="en-US" sz="2400">
                <a:latin typeface="Garamond" pitchFamily="-107" charset="0"/>
              </a:rPr>
              <a:t>hope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048000" y="2819400"/>
            <a:ext cx="1752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Garamond" pitchFamily="-107" charset="0"/>
              </a:rPr>
              <a:t>intend</a:t>
            </a:r>
          </a:p>
          <a:p>
            <a:r>
              <a:rPr lang="en-US" sz="2400">
                <a:latin typeface="Garamond" pitchFamily="-107" charset="0"/>
              </a:rPr>
              <a:t>learn</a:t>
            </a:r>
          </a:p>
          <a:p>
            <a:r>
              <a:rPr lang="en-US" sz="2400">
                <a:latin typeface="Garamond" pitchFamily="-107" charset="0"/>
              </a:rPr>
              <a:t>neglect</a:t>
            </a:r>
          </a:p>
          <a:p>
            <a:r>
              <a:rPr lang="en-US" sz="2400">
                <a:latin typeface="Garamond" pitchFamily="-107" charset="0"/>
              </a:rPr>
              <a:t>offer</a:t>
            </a:r>
          </a:p>
          <a:p>
            <a:r>
              <a:rPr lang="en-US" sz="2400">
                <a:latin typeface="Garamond" pitchFamily="-107" charset="0"/>
              </a:rPr>
              <a:t>plan</a:t>
            </a:r>
          </a:p>
          <a:p>
            <a:r>
              <a:rPr lang="en-US" sz="2400">
                <a:latin typeface="Garamond" pitchFamily="-107" charset="0"/>
              </a:rPr>
              <a:t>prefer</a:t>
            </a:r>
          </a:p>
          <a:p>
            <a:r>
              <a:rPr lang="en-US" sz="2400">
                <a:latin typeface="Garamond" pitchFamily="-107" charset="0"/>
              </a:rPr>
              <a:t>pretend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648200" y="2819400"/>
            <a:ext cx="175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Garamond" pitchFamily="-107" charset="0"/>
              </a:rPr>
              <a:t>promise</a:t>
            </a:r>
          </a:p>
          <a:p>
            <a:r>
              <a:rPr lang="en-US" sz="2400">
                <a:latin typeface="Garamond" pitchFamily="-107" charset="0"/>
              </a:rPr>
              <a:t>refuse</a:t>
            </a:r>
          </a:p>
          <a:p>
            <a:r>
              <a:rPr lang="en-US" sz="2400">
                <a:latin typeface="Garamond" pitchFamily="-107" charset="0"/>
              </a:rPr>
              <a:t>remember</a:t>
            </a:r>
          </a:p>
          <a:p>
            <a:r>
              <a:rPr lang="en-US" sz="2400">
                <a:latin typeface="Garamond" pitchFamily="-107" charset="0"/>
              </a:rPr>
              <a:t>start</a:t>
            </a:r>
          </a:p>
          <a:p>
            <a:r>
              <a:rPr lang="en-US" sz="2400">
                <a:latin typeface="Garamond" pitchFamily="-107" charset="0"/>
              </a:rPr>
              <a:t>try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Here are some verbs that take infinitive objects without actors: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19200" y="1447800"/>
            <a:ext cx="60960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Most frogs plan </a:t>
            </a:r>
            <a:r>
              <a:rPr lang="en-US" sz="2400" u="sng">
                <a:latin typeface="Garamond" pitchFamily="-107" charset="0"/>
              </a:rPr>
              <a:t>to spawn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We began </a:t>
            </a:r>
            <a:r>
              <a:rPr lang="en-US" sz="2400" u="sng">
                <a:latin typeface="Garamond" pitchFamily="-107" charset="0"/>
              </a:rPr>
              <a:t>to leaf through the letters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Janey offered </a:t>
            </a:r>
            <a:r>
              <a:rPr lang="en-US" sz="2400" u="sng">
                <a:latin typeface="Garamond" pitchFamily="-107" charset="0"/>
              </a:rPr>
              <a:t>to buy the chandelier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He neglected </a:t>
            </a:r>
            <a:r>
              <a:rPr lang="en-US" sz="2400" u="sng">
                <a:latin typeface="Garamond" pitchFamily="-107" charset="0"/>
              </a:rPr>
              <a:t>to pay the lawyer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They promised </a:t>
            </a:r>
            <a:r>
              <a:rPr lang="en-US" sz="2400" u="sng">
                <a:latin typeface="Garamond" pitchFamily="-107" charset="0"/>
              </a:rPr>
              <a:t>to laugh aloud</a:t>
            </a:r>
            <a:r>
              <a:rPr lang="en-US" sz="2400">
                <a:latin typeface="Garamond" pitchFamily="-107" charset="0"/>
              </a:rPr>
              <a:t>. </a:t>
            </a:r>
          </a:p>
          <a:p>
            <a:endParaRPr lang="en-US" sz="2400">
              <a:latin typeface="Garamond" pitchFamily="-107" charset="0"/>
            </a:endParaRPr>
          </a:p>
          <a:p>
            <a:r>
              <a:rPr lang="en-US" sz="2400">
                <a:latin typeface="Garamond" pitchFamily="-107" charset="0"/>
              </a:rPr>
              <a:t>In all of these examples no actor can come between the main (finite) verb and the infinitive direct-object phrase.</a:t>
            </a:r>
          </a:p>
          <a:p>
            <a:endParaRPr lang="en-US" sz="2400">
              <a:latin typeface="Garamond" pitchFamily="-107" charset="0"/>
            </a:endParaRPr>
          </a:p>
          <a:p>
            <a:r>
              <a:rPr lang="en-US" sz="2400">
                <a:latin typeface="Garamond" pitchFamily="-107" charset="0"/>
              </a:rPr>
              <a:t>Each of these infinitive phrases answers “what,” but not “why,” “when,” “where,” or “how.”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447800" y="2819400"/>
            <a:ext cx="1752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Garamond" pitchFamily="-107" charset="0"/>
              </a:rPr>
              <a:t>advise</a:t>
            </a:r>
          </a:p>
          <a:p>
            <a:r>
              <a:rPr lang="en-US" sz="2400">
                <a:latin typeface="Garamond" pitchFamily="-107" charset="0"/>
              </a:rPr>
              <a:t>allow</a:t>
            </a:r>
          </a:p>
          <a:p>
            <a:r>
              <a:rPr lang="en-US" sz="2400">
                <a:latin typeface="Garamond" pitchFamily="-107" charset="0"/>
              </a:rPr>
              <a:t>convince</a:t>
            </a:r>
          </a:p>
          <a:p>
            <a:r>
              <a:rPr lang="en-US" sz="2400">
                <a:latin typeface="Garamond" pitchFamily="-107" charset="0"/>
              </a:rPr>
              <a:t>remind</a:t>
            </a:r>
          </a:p>
          <a:p>
            <a:r>
              <a:rPr lang="en-US" sz="2400">
                <a:latin typeface="Garamond" pitchFamily="-107" charset="0"/>
              </a:rPr>
              <a:t>encourage</a:t>
            </a:r>
          </a:p>
          <a:p>
            <a:r>
              <a:rPr lang="en-US" sz="2400">
                <a:latin typeface="Garamond" pitchFamily="-107" charset="0"/>
              </a:rPr>
              <a:t>force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0" y="2819400"/>
            <a:ext cx="1752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Garamond" pitchFamily="-107" charset="0"/>
              </a:rPr>
              <a:t>hire</a:t>
            </a:r>
          </a:p>
          <a:p>
            <a:r>
              <a:rPr lang="en-US" sz="2400">
                <a:latin typeface="Garamond" pitchFamily="-107" charset="0"/>
              </a:rPr>
              <a:t>teach</a:t>
            </a:r>
          </a:p>
          <a:p>
            <a:r>
              <a:rPr lang="en-US" sz="2400">
                <a:latin typeface="Garamond" pitchFamily="-107" charset="0"/>
              </a:rPr>
              <a:t>instruct</a:t>
            </a:r>
          </a:p>
          <a:p>
            <a:r>
              <a:rPr lang="en-US" sz="2400">
                <a:latin typeface="Garamond" pitchFamily="-107" charset="0"/>
              </a:rPr>
              <a:t>invite</a:t>
            </a:r>
          </a:p>
          <a:p>
            <a:r>
              <a:rPr lang="en-US" sz="2400">
                <a:latin typeface="Garamond" pitchFamily="-107" charset="0"/>
              </a:rPr>
              <a:t>permit</a:t>
            </a:r>
          </a:p>
          <a:p>
            <a:r>
              <a:rPr lang="en-US" sz="2400">
                <a:latin typeface="Garamond" pitchFamily="-107" charset="0"/>
              </a:rPr>
              <a:t>tell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648200" y="2819400"/>
            <a:ext cx="1752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Garamond" pitchFamily="-107" charset="0"/>
              </a:rPr>
              <a:t>implore</a:t>
            </a:r>
          </a:p>
          <a:p>
            <a:r>
              <a:rPr lang="en-US" sz="2400">
                <a:latin typeface="Garamond" pitchFamily="-107" charset="0"/>
              </a:rPr>
              <a:t>incite</a:t>
            </a:r>
          </a:p>
          <a:p>
            <a:r>
              <a:rPr lang="en-US" sz="2400">
                <a:latin typeface="Garamond" pitchFamily="-107" charset="0"/>
              </a:rPr>
              <a:t>appoint</a:t>
            </a:r>
          </a:p>
          <a:p>
            <a:r>
              <a:rPr lang="en-US" sz="2400">
                <a:latin typeface="Garamond" pitchFamily="-107" charset="0"/>
              </a:rPr>
              <a:t>order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Here are some verbs that take infinitive objects with actors: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6858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The cats allowed </a:t>
            </a:r>
            <a:r>
              <a:rPr lang="en-US" sz="2400" u="sng">
                <a:latin typeface="Garamond" pitchFamily="-107" charset="0"/>
              </a:rPr>
              <a:t>the door to close on the dog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Their mothers advise </a:t>
            </a:r>
            <a:r>
              <a:rPr lang="en-US" sz="2400" u="sng">
                <a:latin typeface="Garamond" pitchFamily="-107" charset="0"/>
              </a:rPr>
              <a:t>them to sleep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Janey forced </a:t>
            </a:r>
            <a:r>
              <a:rPr lang="en-US" sz="2400" u="sng">
                <a:latin typeface="Garamond" pitchFamily="-107" charset="0"/>
              </a:rPr>
              <a:t>Zoey to admit the truth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We have convinced </a:t>
            </a:r>
            <a:r>
              <a:rPr lang="en-US" sz="2400" u="sng">
                <a:latin typeface="Garamond" pitchFamily="-107" charset="0"/>
              </a:rPr>
              <a:t>the dean of the division to grant our request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Mr. Bob invited </a:t>
            </a:r>
            <a:r>
              <a:rPr lang="en-US" sz="2400" u="sng">
                <a:latin typeface="Garamond" pitchFamily="-107" charset="0"/>
              </a:rPr>
              <a:t>Gumby to consider the clues</a:t>
            </a:r>
            <a:r>
              <a:rPr lang="en-US" sz="2400">
                <a:latin typeface="Garamond" pitchFamily="-107" charset="0"/>
              </a:rPr>
              <a:t>. </a:t>
            </a:r>
          </a:p>
          <a:p>
            <a:endParaRPr lang="en-US" sz="2400">
              <a:latin typeface="Garamond" pitchFamily="-107" charset="0"/>
            </a:endParaRPr>
          </a:p>
          <a:p>
            <a:r>
              <a:rPr lang="en-US" sz="2400">
                <a:latin typeface="Garamond" pitchFamily="-107" charset="0"/>
              </a:rPr>
              <a:t>In all of these examples an actor is required after the main (finite) verb and before the infinitive direct-object phrase.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600200" y="2286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Garamond" pitchFamily="-107" charset="0"/>
              </a:rPr>
              <a:t>Ask, expect, (would) like, want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219200" y="16764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Here are some verbs that use either pattern.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143000" y="2971800"/>
            <a:ext cx="63246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I asked </a:t>
            </a:r>
            <a:r>
              <a:rPr lang="en-US" sz="2400" u="sng">
                <a:latin typeface="Garamond" pitchFamily="-107" charset="0"/>
              </a:rPr>
              <a:t>to see the fish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I asked </a:t>
            </a:r>
            <a:r>
              <a:rPr lang="en-US" sz="2400" u="sng">
                <a:latin typeface="Garamond" pitchFamily="-107" charset="0"/>
              </a:rPr>
              <a:t>him to show me the fish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Janey expected </a:t>
            </a:r>
            <a:r>
              <a:rPr lang="en-US" sz="2400" u="sng">
                <a:latin typeface="Garamond" pitchFamily="-107" charset="0"/>
              </a:rPr>
              <a:t>her team to win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Jane expected </a:t>
            </a:r>
            <a:r>
              <a:rPr lang="en-US" sz="2400" u="sng">
                <a:latin typeface="Garamond" pitchFamily="-107" charset="0"/>
              </a:rPr>
              <a:t>to win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Zoey likes </a:t>
            </a:r>
            <a:r>
              <a:rPr lang="en-US" sz="2400" u="sng">
                <a:latin typeface="Garamond" pitchFamily="-107" charset="0"/>
              </a:rPr>
              <a:t>to run fast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Garamond" pitchFamily="-107" charset="0"/>
              </a:rPr>
              <a:t>Zoey likes </a:t>
            </a:r>
            <a:r>
              <a:rPr lang="en-US" sz="2400" u="sng">
                <a:latin typeface="Garamond" pitchFamily="-107" charset="0"/>
              </a:rPr>
              <a:t>her mommy to run fast</a:t>
            </a:r>
            <a:r>
              <a:rPr lang="en-US" sz="2400">
                <a:latin typeface="Garamond" pitchFamily="-107" charset="0"/>
              </a:rPr>
              <a:t>. 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010400" y="2514600"/>
            <a:ext cx="1905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hlink"/>
                </a:solidFill>
                <a:latin typeface="Garamond" pitchFamily="-107" charset="0"/>
              </a:rPr>
              <a:t>In all of these examples the main verb can take an infinitive object with or without an 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066800" y="1425575"/>
            <a:ext cx="6858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Garamond" pitchFamily="-107" charset="0"/>
              </a:rPr>
              <a:t>Here’s the kicker: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Some grammarians focus on the entire infinitive phrase (with “subject,” verbal, objects, modifiers, etc. and see it operating as one part of speech: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	The cat forced </a:t>
            </a:r>
            <a:r>
              <a:rPr lang="en-US" sz="2400" u="sng">
                <a:latin typeface="Garamond" pitchFamily="-107" charset="0"/>
              </a:rPr>
              <a:t>Tom to watch the squirrels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{the entire phrase acts as a noun.  It answers “whom” or “what” and is the direct object of the main clause}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Other grammarians focus on the verbal, object, and modifiers alone: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	The dog forced the cats </a:t>
            </a:r>
            <a:r>
              <a:rPr lang="en-US" sz="2400" u="sng">
                <a:latin typeface="Garamond" pitchFamily="-107" charset="0"/>
              </a:rPr>
              <a:t>to play games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{</a:t>
            </a:r>
            <a:r>
              <a:rPr lang="en-US" sz="2400" u="sng">
                <a:latin typeface="Garamond" pitchFamily="-107" charset="0"/>
              </a:rPr>
              <a:t>to play games</a:t>
            </a:r>
            <a:r>
              <a:rPr lang="en-US" sz="2400" i="1">
                <a:latin typeface="Garamond" pitchFamily="-107" charset="0"/>
              </a:rPr>
              <a:t> is adverbial</a:t>
            </a:r>
            <a:r>
              <a:rPr lang="en-US" sz="2400">
                <a:latin typeface="Garamond" pitchFamily="-107" charset="0"/>
              </a:rPr>
              <a:t> modifying “forced.”}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990600" y="1905001"/>
            <a:ext cx="7620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Garamond" pitchFamily="-107" charset="0"/>
              </a:rPr>
              <a:t>I prefer the first distinction. In most sentences the connection between the agent of an infinitive and the infinitive itself is stronger than any adverbial modification of the infinitive alone. </a:t>
            </a:r>
          </a:p>
          <a:p>
            <a:endParaRPr lang="en-US" sz="2400" dirty="0" smtClean="0">
              <a:latin typeface="Garamond" pitchFamily="-107" charset="0"/>
            </a:endParaRPr>
          </a:p>
          <a:p>
            <a:r>
              <a:rPr lang="en-US" sz="2400" dirty="0" smtClean="0">
                <a:latin typeface="Garamond" pitchFamily="-107" charset="0"/>
              </a:rPr>
              <a:t>	The potato asked </a:t>
            </a:r>
            <a:r>
              <a:rPr lang="en-US" sz="2400" u="sng" dirty="0" smtClean="0">
                <a:latin typeface="Garamond" pitchFamily="-107" charset="0"/>
              </a:rPr>
              <a:t>the onion to speak more quietly</a:t>
            </a:r>
            <a:r>
              <a:rPr lang="en-US" sz="2400" dirty="0" smtClean="0">
                <a:latin typeface="Garamond" pitchFamily="-107" charset="0"/>
              </a:rPr>
              <a:t>.</a:t>
            </a:r>
          </a:p>
          <a:p>
            <a:endParaRPr lang="en-US" sz="2400" dirty="0">
              <a:latin typeface="Garamond" pitchFamily="-107" charset="0"/>
            </a:endParaRPr>
          </a:p>
          <a:p>
            <a:r>
              <a:rPr lang="en-US" sz="2400" dirty="0" smtClean="0">
                <a:latin typeface="Garamond" pitchFamily="-107" charset="0"/>
              </a:rPr>
              <a:t>Nevertheless, different </a:t>
            </a:r>
            <a:r>
              <a:rPr lang="en-US" sz="2400" dirty="0">
                <a:latin typeface="Garamond" pitchFamily="-107" charset="0"/>
              </a:rPr>
              <a:t>grammarians focus on different grammatical relationships.  At the very least, we are trying to see the relationships</a:t>
            </a:r>
            <a:r>
              <a:rPr lang="en-US" sz="2400" dirty="0" smtClean="0">
                <a:latin typeface="Garamond" pitchFamily="-107" charset="0"/>
              </a:rPr>
              <a:t>.</a:t>
            </a:r>
            <a:endParaRPr lang="en-US" sz="2400" dirty="0">
              <a:latin typeface="Garamond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0" y="2286000"/>
            <a:ext cx="6629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Garamond" pitchFamily="-107" charset="0"/>
              </a:rPr>
              <a:t>Another sort of verbal phrase is formed with a participle but functions more powerfully than a standard participle. Note the agent of the participle.</a:t>
            </a:r>
            <a:endParaRPr lang="en-US" sz="2800" dirty="0">
              <a:latin typeface="Garamond" pitchFamily="-107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Verbals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24000" y="4483100"/>
            <a:ext cx="6324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Garamond" pitchFamily="-107" charset="0"/>
              </a:rPr>
              <a:t>The berries having sweetened, birds flocked to the tree.</a:t>
            </a:r>
            <a:r>
              <a:rPr lang="en-US" sz="2400">
                <a:latin typeface="Garamond" pitchFamily="-107" charset="0"/>
              </a:rPr>
              <a:t>  </a:t>
            </a:r>
            <a:r>
              <a:rPr lang="en-US" sz="2400" i="1">
                <a:latin typeface="Garamond" pitchFamily="-107" charset="0"/>
              </a:rPr>
              <a:t>Here we have an absolute phrase: a noun</a:t>
            </a:r>
            <a:r>
              <a:rPr lang="en-US" sz="2400">
                <a:latin typeface="Garamond" pitchFamily="-107" charset="0"/>
              </a:rPr>
              <a:t> </a:t>
            </a:r>
            <a:r>
              <a:rPr lang="en-US" sz="2400" u="sng">
                <a:latin typeface="Garamond" pitchFamily="-107" charset="0"/>
              </a:rPr>
              <a:t>berries</a:t>
            </a:r>
            <a:r>
              <a:rPr lang="en-US" sz="2400" i="1">
                <a:latin typeface="Garamond" pitchFamily="-107" charset="0"/>
              </a:rPr>
              <a:t> attached as though a subject to a past participle </a:t>
            </a:r>
            <a:r>
              <a:rPr lang="en-US" sz="2400" u="sng">
                <a:latin typeface="Garamond" pitchFamily="-107" charset="0"/>
              </a:rPr>
              <a:t>having sweetened</a:t>
            </a:r>
            <a:r>
              <a:rPr lang="en-US" sz="2400">
                <a:latin typeface="Garamond" pitchFamily="-107" charset="0"/>
              </a:rPr>
              <a:t>.  </a:t>
            </a:r>
            <a:r>
              <a:rPr lang="en-US" sz="2400" i="1">
                <a:latin typeface="Garamond" pitchFamily="-107" charset="0"/>
              </a:rPr>
              <a:t>The absolute phrase modifies the entire main clause.</a:t>
            </a:r>
            <a:endParaRPr lang="en-US" sz="2400">
              <a:latin typeface="Garamond" pitchFamily="-107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752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aramond"/>
                <a:cs typeface="Garamond"/>
              </a:rPr>
              <a:t>Absolute Phrases</a:t>
            </a:r>
            <a:endParaRPr lang="en-US" sz="28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Verbals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24000" y="3810000"/>
            <a:ext cx="6324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i="1" dirty="0" smtClean="0">
                <a:latin typeface="Garamond" pitchFamily="-107" charset="0"/>
              </a:rPr>
              <a:t>This PowerPoint was adapted from various book sources and internet sites including </a:t>
            </a:r>
            <a:r>
              <a:rPr lang="en-US" sz="2400" i="1" dirty="0">
                <a:latin typeface="Garamond" pitchFamily="-107" charset="0"/>
              </a:rPr>
              <a:t>m</a:t>
            </a:r>
            <a:r>
              <a:rPr lang="en-US" sz="2400" i="1" dirty="0" smtClean="0">
                <a:latin typeface="Garamond" pitchFamily="-107" charset="0"/>
              </a:rPr>
              <a:t>aterial found at the Purdue On-line Writing Lab.</a:t>
            </a:r>
          </a:p>
          <a:p>
            <a:endParaRPr lang="en-US" sz="1400" i="1" dirty="0" smtClean="0">
              <a:latin typeface="Garamond" pitchFamily="-107" charset="0"/>
            </a:endParaRPr>
          </a:p>
          <a:p>
            <a:pPr algn="ctr"/>
            <a:r>
              <a:rPr lang="en-US" i="1" dirty="0" err="1" smtClean="0">
                <a:latin typeface="Garamond" pitchFamily="-107" charset="0"/>
              </a:rPr>
              <a:t>http://owl.english.purdue.edu/handouts/grammar/g_verbals.html#infinitives</a:t>
            </a:r>
            <a:endParaRPr lang="en-US" i="1" dirty="0">
              <a:latin typeface="Garamond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0" y="1676400"/>
            <a:ext cx="6629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Garamond" pitchFamily="-107" charset="0"/>
              </a:rPr>
              <a:t>Verbals</a:t>
            </a:r>
            <a:r>
              <a:rPr lang="en-US" sz="2800" dirty="0">
                <a:latin typeface="Garamond" pitchFamily="-107" charset="0"/>
              </a:rPr>
              <a:t> of any sort retain some of their verb heritage.</a:t>
            </a:r>
            <a:r>
              <a:rPr lang="en-US" sz="2800" dirty="0" smtClean="0">
                <a:latin typeface="Garamond" pitchFamily="-107" charset="0"/>
              </a:rPr>
              <a:t> Thus </a:t>
            </a:r>
            <a:r>
              <a:rPr lang="en-US" sz="2800" dirty="0">
                <a:latin typeface="Garamond" pitchFamily="-107" charset="0"/>
              </a:rPr>
              <a:t>they can take objects or complements and they can be modified.</a:t>
            </a:r>
            <a:r>
              <a:rPr lang="en-US" sz="2800" dirty="0" smtClean="0">
                <a:latin typeface="Garamond" pitchFamily="-107" charset="0"/>
              </a:rPr>
              <a:t> Some </a:t>
            </a:r>
            <a:r>
              <a:rPr lang="en-US" sz="2800" dirty="0">
                <a:latin typeface="Garamond" pitchFamily="-107" charset="0"/>
              </a:rPr>
              <a:t>words coordinate with </a:t>
            </a:r>
            <a:r>
              <a:rPr lang="en-US" sz="2800" dirty="0" err="1">
                <a:latin typeface="Garamond" pitchFamily="-107" charset="0"/>
              </a:rPr>
              <a:t>verbals</a:t>
            </a:r>
            <a:r>
              <a:rPr lang="en-US" sz="2800" dirty="0">
                <a:latin typeface="Garamond" pitchFamily="-107" charset="0"/>
              </a:rPr>
              <a:t> in ways that are reminiscent of</a:t>
            </a:r>
            <a:r>
              <a:rPr lang="en-US" sz="2800" dirty="0" smtClean="0">
                <a:latin typeface="Garamond" pitchFamily="-107" charset="0"/>
              </a:rPr>
              <a:t> subjects and main </a:t>
            </a:r>
            <a:r>
              <a:rPr lang="en-US" sz="2800" dirty="0">
                <a:latin typeface="Garamond" pitchFamily="-107" charset="0"/>
              </a:rPr>
              <a:t>verbs</a:t>
            </a:r>
            <a:r>
              <a:rPr lang="en-US" sz="2800" dirty="0" smtClean="0">
                <a:latin typeface="Garamond" pitchFamily="-107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latin typeface="Garamond" pitchFamily="-107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Garamond" pitchFamily="-107" charset="0"/>
              </a:rPr>
              <a:t>But more on that later.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Verbals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447800" y="2438400"/>
            <a:ext cx="6629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Garamond" pitchFamily="-107" charset="0"/>
              </a:rPr>
              <a:t>The grand prize winner for verbal complexity and richness is the </a:t>
            </a:r>
            <a:r>
              <a:rPr lang="en-US" sz="2800" dirty="0" smtClean="0">
                <a:latin typeface="Garamond" pitchFamily="-107" charset="0"/>
              </a:rPr>
              <a:t>infinitive or infinitive </a:t>
            </a:r>
            <a:r>
              <a:rPr lang="en-US" sz="2800" dirty="0">
                <a:latin typeface="Garamond" pitchFamily="-107" charset="0"/>
              </a:rPr>
              <a:t>phrase.  The remainder of this presentation explains the ways infinitive phrases can work.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Verbals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524000" y="1828800"/>
            <a:ext cx="6629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Garamond" pitchFamily="-107" charset="0"/>
              </a:rPr>
              <a:t>An </a:t>
            </a:r>
            <a:r>
              <a:rPr lang="en-US" sz="2800" b="1" u="sng">
                <a:latin typeface="Garamond" pitchFamily="-107" charset="0"/>
              </a:rPr>
              <a:t>Infinitive Phrase</a:t>
            </a:r>
            <a:r>
              <a:rPr lang="en-US" sz="2800">
                <a:latin typeface="Garamond" pitchFamily="-107" charset="0"/>
              </a:rPr>
              <a:t> is a group of words consisting of an infinitive and the modifier and/or nouns or pronouns that function as the subject (actor) or objects (direct, indirect) or complements of the action or state expressed in the infinitive.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676400" y="49530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Garamond" pitchFamily="-107" charset="0"/>
              </a:rPr>
              <a:t>Sounds like fun, eh?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66800" y="1447800"/>
            <a:ext cx="762000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latin typeface="Garamond" pitchFamily="-107" charset="0"/>
              </a:rPr>
              <a:t>For example:</a:t>
            </a:r>
          </a:p>
          <a:p>
            <a:pPr>
              <a:spcBef>
                <a:spcPct val="50000"/>
              </a:spcBef>
            </a:pPr>
            <a:r>
              <a:rPr lang="en-US" sz="2400" b="1" i="1" u="sng" dirty="0">
                <a:latin typeface="Garamond" pitchFamily="-107" charset="0"/>
              </a:rPr>
              <a:t>To break from class</a:t>
            </a:r>
            <a:r>
              <a:rPr lang="en-US" sz="2400" b="1" i="1" dirty="0">
                <a:latin typeface="Garamond" pitchFamily="-107" charset="0"/>
              </a:rPr>
              <a:t> seemed appropriate.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Garamond" pitchFamily="-107" charset="0"/>
              </a:rPr>
              <a:t>The infinitive phrase functions as the subject. {to break (infinitive); from class (adverbial prepositional phrase)}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Garamond" pitchFamily="-107" charset="0"/>
              </a:rPr>
              <a:t>We wanted </a:t>
            </a:r>
            <a:r>
              <a:rPr lang="en-US" sz="2400" b="1" i="1" u="sng" dirty="0">
                <a:latin typeface="Garamond" pitchFamily="-107" charset="0"/>
              </a:rPr>
              <a:t>to stop quickly</a:t>
            </a:r>
            <a:r>
              <a:rPr lang="en-US" sz="2400" dirty="0">
                <a:latin typeface="Garamond" pitchFamily="-107" charset="0"/>
              </a:rPr>
              <a:t>.</a:t>
            </a:r>
          </a:p>
          <a:p>
            <a:r>
              <a:rPr lang="en-US" sz="2400" dirty="0">
                <a:latin typeface="Garamond" pitchFamily="-107" charset="0"/>
              </a:rPr>
              <a:t>The infinitive phrase functions as the direct object of the verb </a:t>
            </a:r>
            <a:r>
              <a:rPr lang="en-US" sz="2400" u="sng" dirty="0">
                <a:latin typeface="Garamond" pitchFamily="-107" charset="0"/>
              </a:rPr>
              <a:t>wanted</a:t>
            </a:r>
            <a:r>
              <a:rPr lang="en-US" sz="2400" dirty="0">
                <a:latin typeface="Garamond" pitchFamily="-107" charset="0"/>
              </a:rPr>
              <a:t>. {to stop (infinitive); quickly (adverb)}</a:t>
            </a:r>
          </a:p>
          <a:p>
            <a:r>
              <a:rPr lang="en-US" sz="2400" dirty="0">
                <a:latin typeface="Garamond" pitchFamily="-107" charset="0"/>
              </a:rPr>
              <a:t> </a:t>
            </a:r>
          </a:p>
          <a:p>
            <a:r>
              <a:rPr lang="en-US" sz="2400" b="1" i="1" dirty="0">
                <a:latin typeface="Garamond" pitchFamily="-107" charset="0"/>
              </a:rPr>
              <a:t>I have a cigarette </a:t>
            </a:r>
            <a:r>
              <a:rPr lang="en-US" sz="2400" b="1" i="1" u="sng" dirty="0">
                <a:latin typeface="Garamond" pitchFamily="-107" charset="0"/>
              </a:rPr>
              <a:t>to smoke before dinner</a:t>
            </a:r>
            <a:r>
              <a:rPr lang="en-US" sz="2400" dirty="0">
                <a:latin typeface="Garamond" pitchFamily="-107" charset="0"/>
              </a:rPr>
              <a:t>.</a:t>
            </a:r>
          </a:p>
          <a:p>
            <a:r>
              <a:rPr lang="en-US" sz="2400" dirty="0">
                <a:latin typeface="Garamond" pitchFamily="-107" charset="0"/>
              </a:rPr>
              <a:t>The infinitive phrase functions as an adjective modifying </a:t>
            </a:r>
            <a:r>
              <a:rPr lang="en-US" sz="2400" u="sng" dirty="0">
                <a:latin typeface="Garamond" pitchFamily="-107" charset="0"/>
              </a:rPr>
              <a:t>cigarette</a:t>
            </a:r>
            <a:r>
              <a:rPr lang="en-US" sz="2400" dirty="0">
                <a:latin typeface="Garamond" pitchFamily="-107" charset="0"/>
              </a:rPr>
              <a:t>.  {to smoke (infinitive); before dinner (adverbial prepositional phrase)}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66800" y="1676400"/>
            <a:ext cx="7620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i="1">
                <a:latin typeface="Garamond" pitchFamily="-107" charset="0"/>
              </a:rPr>
              <a:t>The grammarians shouted </a:t>
            </a:r>
            <a:r>
              <a:rPr lang="en-US" sz="2400" b="1" i="1" u="sng">
                <a:latin typeface="Garamond" pitchFamily="-107" charset="0"/>
              </a:rPr>
              <a:t>to correct the teacher</a:t>
            </a:r>
            <a:r>
              <a:rPr lang="en-US" sz="2400" b="1" i="1">
                <a:latin typeface="Garamond" pitchFamily="-107" charset="0"/>
              </a:rPr>
              <a:t>.</a:t>
            </a:r>
          </a:p>
          <a:p>
            <a:r>
              <a:rPr lang="en-US" sz="2400">
                <a:latin typeface="Garamond" pitchFamily="-107" charset="0"/>
              </a:rPr>
              <a:t>The infinitive phrase modifies the verb </a:t>
            </a:r>
            <a:r>
              <a:rPr lang="en-US" sz="2400" i="1">
                <a:latin typeface="Garamond" pitchFamily="-107" charset="0"/>
              </a:rPr>
              <a:t>shouted</a:t>
            </a:r>
            <a:r>
              <a:rPr lang="en-US" sz="2400">
                <a:latin typeface="Garamond" pitchFamily="-107" charset="0"/>
              </a:rPr>
              <a:t>, telling how or why.  {to correct (infinitive); the teacher (direct object of action expressed by the infinitive)}</a:t>
            </a:r>
          </a:p>
          <a:p>
            <a:endParaRPr lang="en-US" sz="2400" b="1" i="1">
              <a:latin typeface="Garamond" pitchFamily="-107" charset="0"/>
            </a:endParaRPr>
          </a:p>
          <a:p>
            <a:endParaRPr lang="en-US" sz="2400" b="1" i="1">
              <a:latin typeface="Garamond" pitchFamily="-107" charset="0"/>
            </a:endParaRPr>
          </a:p>
          <a:p>
            <a:r>
              <a:rPr lang="en-US" sz="2400" b="1" i="1">
                <a:latin typeface="Garamond" pitchFamily="-107" charset="0"/>
              </a:rPr>
              <a:t>Janey agreed </a:t>
            </a:r>
            <a:r>
              <a:rPr lang="en-US" sz="2400" b="1" i="1" u="sng">
                <a:latin typeface="Garamond" pitchFamily="-107" charset="0"/>
              </a:rPr>
              <a:t>to give Zoey a ride</a:t>
            </a:r>
            <a:r>
              <a:rPr lang="en-US" sz="2400" b="1" i="1">
                <a:latin typeface="Garamond" pitchFamily="-107" charset="0"/>
              </a:rPr>
              <a:t>.</a:t>
            </a:r>
          </a:p>
          <a:p>
            <a:r>
              <a:rPr lang="en-US" sz="2400">
                <a:latin typeface="Garamond" pitchFamily="-107" charset="0"/>
              </a:rPr>
              <a:t>The infinitive phrase functions as the direct object of the verb </a:t>
            </a:r>
            <a:r>
              <a:rPr lang="en-US" sz="2400" u="sng">
                <a:latin typeface="Garamond" pitchFamily="-107" charset="0"/>
              </a:rPr>
              <a:t>agreed</a:t>
            </a:r>
            <a:r>
              <a:rPr lang="en-US" sz="2400">
                <a:latin typeface="Garamond" pitchFamily="-107" charset="0"/>
              </a:rPr>
              <a:t>.  {to give (infinitive); Zoey (indirect object of action expressed in infinitive); a ride (direct object of action expressed in infinitive)}</a:t>
            </a:r>
          </a:p>
          <a:p>
            <a:r>
              <a:rPr lang="en-US" sz="2400">
                <a:latin typeface="Garamond" pitchFamily="-107" charset="0"/>
              </a:rPr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066800" y="1676400"/>
            <a:ext cx="7620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i="1">
                <a:latin typeface="Garamond" pitchFamily="-107" charset="0"/>
              </a:rPr>
              <a:t>The professors asked </a:t>
            </a:r>
            <a:r>
              <a:rPr lang="en-US" sz="2400" b="1" i="1" u="sng">
                <a:latin typeface="Garamond" pitchFamily="-107" charset="0"/>
              </a:rPr>
              <a:t>her to keep some books</a:t>
            </a:r>
            <a:r>
              <a:rPr lang="en-US" sz="2400" b="1" i="1">
                <a:latin typeface="Garamond" pitchFamily="-107" charset="0"/>
              </a:rPr>
              <a:t>.</a:t>
            </a:r>
          </a:p>
          <a:p>
            <a:r>
              <a:rPr lang="en-US" sz="2400">
                <a:latin typeface="Garamond" pitchFamily="-107" charset="0"/>
              </a:rPr>
              <a:t>The infinitive phrase functions as the direct object of the verb </a:t>
            </a:r>
            <a:r>
              <a:rPr lang="en-US" sz="2400" u="sng">
                <a:latin typeface="Garamond" pitchFamily="-107" charset="0"/>
              </a:rPr>
              <a:t>asked</a:t>
            </a:r>
            <a:r>
              <a:rPr lang="en-US" sz="2400">
                <a:latin typeface="Garamond" pitchFamily="-107" charset="0"/>
              </a:rPr>
              <a:t>.  {her (actor or “subject” of the infinitive); to keep (infinitive); some books (direct object of action expressed in infinitive)}</a:t>
            </a:r>
          </a:p>
          <a:p>
            <a:endParaRPr lang="en-US" sz="2400">
              <a:latin typeface="Garamond" pitchFamily="-107" charset="0"/>
            </a:endParaRPr>
          </a:p>
          <a:p>
            <a:r>
              <a:rPr lang="en-US" sz="2400" b="1" i="1">
                <a:latin typeface="Garamond" pitchFamily="-107" charset="0"/>
              </a:rPr>
              <a:t>Orange told </a:t>
            </a:r>
            <a:r>
              <a:rPr lang="en-US" sz="2400" b="1" i="1" u="sng">
                <a:latin typeface="Garamond" pitchFamily="-107" charset="0"/>
              </a:rPr>
              <a:t>Abigail to finish the food</a:t>
            </a:r>
            <a:r>
              <a:rPr lang="en-US" sz="2400" b="1" i="1">
                <a:latin typeface="Garamond" pitchFamily="-107" charset="0"/>
              </a:rPr>
              <a:t>.</a:t>
            </a:r>
          </a:p>
          <a:p>
            <a:r>
              <a:rPr lang="en-US" sz="2400">
                <a:latin typeface="Garamond" pitchFamily="-107" charset="0"/>
              </a:rPr>
              <a:t>The infinitive phrase functions as the direct object of the verb </a:t>
            </a:r>
            <a:r>
              <a:rPr lang="en-US" sz="2400" u="sng">
                <a:latin typeface="Garamond" pitchFamily="-107" charset="0"/>
              </a:rPr>
              <a:t>told</a:t>
            </a:r>
            <a:r>
              <a:rPr lang="en-US" sz="2400">
                <a:latin typeface="Garamond" pitchFamily="-107" charset="0"/>
              </a:rPr>
              <a:t>.  {Abigail (actor or “subject” of the infinitive); to finish (the infinitive); the food (direct object of action expressed in the infinitive)}</a:t>
            </a:r>
          </a:p>
          <a:p>
            <a:r>
              <a:rPr lang="en-US" sz="2400">
                <a:latin typeface="Garamond" pitchFamily="-107" charset="0"/>
              </a:rPr>
              <a:t> 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66800" y="1524000"/>
            <a:ext cx="7620000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Garamond" pitchFamily="-107" charset="0"/>
              </a:rPr>
              <a:t>Consider these sentences again.</a:t>
            </a:r>
          </a:p>
          <a:p>
            <a:endParaRPr lang="en-US" sz="2400" i="1" dirty="0">
              <a:latin typeface="Garamond" pitchFamily="-107" charset="0"/>
            </a:endParaRPr>
          </a:p>
          <a:p>
            <a:r>
              <a:rPr lang="en-US" sz="2400" b="1" i="1" dirty="0">
                <a:latin typeface="Garamond" pitchFamily="-107" charset="0"/>
              </a:rPr>
              <a:t>I have a cigarette </a:t>
            </a:r>
            <a:r>
              <a:rPr lang="en-US" sz="2400" b="1" i="1" u="sng" dirty="0">
                <a:latin typeface="Garamond" pitchFamily="-107" charset="0"/>
              </a:rPr>
              <a:t>to smoke before dinner</a:t>
            </a:r>
            <a:r>
              <a:rPr lang="en-US" sz="2400" dirty="0">
                <a:latin typeface="Garamond" pitchFamily="-107" charset="0"/>
              </a:rPr>
              <a:t>.</a:t>
            </a:r>
          </a:p>
          <a:p>
            <a:r>
              <a:rPr lang="en-US" sz="2400" dirty="0">
                <a:latin typeface="Garamond" pitchFamily="-107" charset="0"/>
              </a:rPr>
              <a:t> </a:t>
            </a:r>
          </a:p>
          <a:p>
            <a:r>
              <a:rPr lang="en-US" sz="2400" b="1" i="1" dirty="0">
                <a:latin typeface="Garamond" pitchFamily="-107" charset="0"/>
              </a:rPr>
              <a:t>The professors asked </a:t>
            </a:r>
            <a:r>
              <a:rPr lang="en-US" sz="2400" b="1" i="1" u="sng" dirty="0">
                <a:latin typeface="Garamond" pitchFamily="-107" charset="0"/>
              </a:rPr>
              <a:t>her to keep some books</a:t>
            </a:r>
            <a:r>
              <a:rPr lang="en-US" sz="2400" b="1" i="1" dirty="0">
                <a:latin typeface="Garamond" pitchFamily="-107" charset="0"/>
              </a:rPr>
              <a:t>.</a:t>
            </a:r>
          </a:p>
          <a:p>
            <a:endParaRPr lang="en-US" sz="2400" b="1" i="1" dirty="0">
              <a:latin typeface="Garamond" pitchFamily="-107" charset="0"/>
            </a:endParaRPr>
          </a:p>
          <a:p>
            <a:r>
              <a:rPr lang="en-US" sz="2400" b="1" dirty="0">
                <a:latin typeface="Garamond" pitchFamily="-107" charset="0"/>
              </a:rPr>
              <a:t>The cigarette did not do the smoking (</a:t>
            </a:r>
            <a:r>
              <a:rPr lang="en-US" sz="2400" b="1" u="sng" dirty="0">
                <a:latin typeface="Garamond" pitchFamily="-107" charset="0"/>
              </a:rPr>
              <a:t>I</a:t>
            </a:r>
            <a:r>
              <a:rPr lang="en-US" sz="2400" b="1" dirty="0">
                <a:latin typeface="Garamond" pitchFamily="-107" charset="0"/>
              </a:rPr>
              <a:t> did); the infinitive phrase describes what sort of cigarette.</a:t>
            </a:r>
            <a:r>
              <a:rPr lang="en-US" sz="2400" b="1" dirty="0" smtClean="0">
                <a:latin typeface="Garamond" pitchFamily="-107" charset="0"/>
              </a:rPr>
              <a:t> But </a:t>
            </a:r>
            <a:r>
              <a:rPr lang="en-US" sz="2400" b="1" dirty="0">
                <a:latin typeface="Garamond" pitchFamily="-107" charset="0"/>
              </a:rPr>
              <a:t>she (</a:t>
            </a:r>
            <a:r>
              <a:rPr lang="en-US" sz="2400" b="1" u="sng" dirty="0">
                <a:latin typeface="Garamond" pitchFamily="-107" charset="0"/>
              </a:rPr>
              <a:t>her</a:t>
            </a:r>
            <a:r>
              <a:rPr lang="en-US" sz="2400" b="1" dirty="0">
                <a:latin typeface="Garamond" pitchFamily="-107" charset="0"/>
              </a:rPr>
              <a:t>) did </a:t>
            </a:r>
            <a:r>
              <a:rPr lang="en-US" sz="2400" b="1" dirty="0" smtClean="0">
                <a:latin typeface="Garamond" pitchFamily="-107" charset="0"/>
              </a:rPr>
              <a:t>keeps </a:t>
            </a:r>
            <a:r>
              <a:rPr lang="en-US" sz="2400" b="1" dirty="0">
                <a:latin typeface="Garamond" pitchFamily="-107" charset="0"/>
              </a:rPr>
              <a:t>the books, not the professors.</a:t>
            </a:r>
          </a:p>
          <a:p>
            <a:endParaRPr lang="en-US" sz="2400" b="1" dirty="0">
              <a:latin typeface="Garamond" pitchFamily="-107" charset="0"/>
            </a:endParaRPr>
          </a:p>
          <a:p>
            <a:r>
              <a:rPr lang="en-US" sz="2400" b="1" dirty="0">
                <a:latin typeface="Garamond" pitchFamily="-107" charset="0"/>
              </a:rPr>
              <a:t>Note that the subject of the infinitive is in the object case.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1828800"/>
            <a:ext cx="7620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i="1">
                <a:latin typeface="Garamond" pitchFamily="-107" charset="0"/>
              </a:rPr>
              <a:t>Every Goose wished Butch to be the leader of the flock</a:t>
            </a:r>
            <a:r>
              <a:rPr lang="en-US" sz="2400">
                <a:latin typeface="Garamond" pitchFamily="-107" charset="0"/>
              </a:rPr>
              <a:t>.</a:t>
            </a:r>
          </a:p>
          <a:p>
            <a:r>
              <a:rPr lang="en-US" sz="2400">
                <a:latin typeface="Garamond" pitchFamily="-107" charset="0"/>
              </a:rPr>
              <a:t>The infinitive phrase functions as the direct object of the verb </a:t>
            </a:r>
            <a:r>
              <a:rPr lang="en-US" sz="2400" u="sng">
                <a:latin typeface="Garamond" pitchFamily="-107" charset="0"/>
              </a:rPr>
              <a:t>wished</a:t>
            </a:r>
            <a:r>
              <a:rPr lang="en-US" sz="2400">
                <a:latin typeface="Garamond" pitchFamily="-107" charset="0"/>
              </a:rPr>
              <a:t>.  {Butch (actor or “subject” of infinitive phrase); to be (infinitive); the leader (subject complement for Butch, via state of being expressed in infinitive); of the flock (adjectival prepositional phrase)}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6096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Garamond" pitchFamily="-107" charset="0"/>
              </a:rPr>
              <a:t>Infinitive Phrases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bals2007.ppt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verbals2007.ppt.pot</Template>
  <TotalTime>34</TotalTime>
  <Words>1399</Words>
  <Application>Microsoft Macintosh PowerPoint</Application>
  <PresentationFormat>On-screen Show (4:3)</PresentationFormat>
  <Paragraphs>163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Garamond</vt:lpstr>
      <vt:lpstr>verbals2007.ppt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Kinsella</dc:creator>
  <cp:lastModifiedBy>Tom Kinsella</cp:lastModifiedBy>
  <cp:revision>12</cp:revision>
  <dcterms:created xsi:type="dcterms:W3CDTF">2011-07-03T23:08:28Z</dcterms:created>
  <dcterms:modified xsi:type="dcterms:W3CDTF">2011-07-03T23:42:54Z</dcterms:modified>
</cp:coreProperties>
</file>